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6"/>
  </p:notesMasterIdLst>
  <p:sldIdLst>
    <p:sldId id="318" r:id="rId2"/>
    <p:sldId id="319" r:id="rId3"/>
    <p:sldId id="257" r:id="rId4"/>
    <p:sldId id="325" r:id="rId5"/>
    <p:sldId id="259" r:id="rId6"/>
    <p:sldId id="326" r:id="rId7"/>
    <p:sldId id="261" r:id="rId8"/>
    <p:sldId id="327" r:id="rId9"/>
    <p:sldId id="328" r:id="rId10"/>
    <p:sldId id="263" r:id="rId11"/>
    <p:sldId id="320" r:id="rId12"/>
    <p:sldId id="268" r:id="rId13"/>
    <p:sldId id="272" r:id="rId14"/>
    <p:sldId id="273" r:id="rId15"/>
    <p:sldId id="275" r:id="rId16"/>
    <p:sldId id="276" r:id="rId17"/>
    <p:sldId id="278" r:id="rId18"/>
    <p:sldId id="280" r:id="rId19"/>
    <p:sldId id="317" r:id="rId20"/>
    <p:sldId id="281" r:id="rId21"/>
    <p:sldId id="323" r:id="rId22"/>
    <p:sldId id="324" r:id="rId23"/>
    <p:sldId id="285" r:id="rId24"/>
    <p:sldId id="322" r:id="rId25"/>
    <p:sldId id="321" r:id="rId26"/>
    <p:sldId id="342" r:id="rId27"/>
    <p:sldId id="329" r:id="rId28"/>
    <p:sldId id="343" r:id="rId29"/>
    <p:sldId id="330" r:id="rId30"/>
    <p:sldId id="331" r:id="rId31"/>
    <p:sldId id="332" r:id="rId32"/>
    <p:sldId id="333" r:id="rId33"/>
    <p:sldId id="334" r:id="rId34"/>
    <p:sldId id="335" r:id="rId35"/>
    <p:sldId id="336" r:id="rId36"/>
    <p:sldId id="337" r:id="rId37"/>
    <p:sldId id="338" r:id="rId38"/>
    <p:sldId id="339" r:id="rId39"/>
    <p:sldId id="344" r:id="rId40"/>
    <p:sldId id="340" r:id="rId41"/>
    <p:sldId id="345" r:id="rId42"/>
    <p:sldId id="341" r:id="rId43"/>
    <p:sldId id="346" r:id="rId44"/>
    <p:sldId id="313"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9" d="100"/>
          <a:sy n="79" d="100"/>
        </p:scale>
        <p:origin x="11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AA3DA5-67C3-47CB-BCD6-55E5362D9F58}" type="datetimeFigureOut">
              <a:rPr lang="ar-SA" smtClean="0"/>
              <a:t>12/06/1443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BF61FA-C808-4381-A4DB-7AACB63AED5C}" type="slidenum">
              <a:rPr lang="ar-SA" smtClean="0"/>
              <a:t>‹#›</a:t>
            </a:fld>
            <a:endParaRPr lang="ar-SA"/>
          </a:p>
        </p:txBody>
      </p:sp>
    </p:spTree>
    <p:extLst>
      <p:ext uri="{BB962C8B-B14F-4D97-AF65-F5344CB8AC3E}">
        <p14:creationId xmlns:p14="http://schemas.microsoft.com/office/powerpoint/2010/main" val="33714691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cs typeface="Arial"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E126706-603A-4A64-BF71-4A19559FE25D}" type="slidenum">
              <a:rPr lang="ar-SA" smtClean="0"/>
              <a:pPr eaLnBrk="1" hangingPunct="1"/>
              <a:t>2</a:t>
            </a:fld>
            <a:endParaRPr lang="en-US"/>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endParaRPr lang="en-US"/>
          </a:p>
        </p:txBody>
      </p:sp>
    </p:spTree>
    <p:extLst>
      <p:ext uri="{BB962C8B-B14F-4D97-AF65-F5344CB8AC3E}">
        <p14:creationId xmlns:p14="http://schemas.microsoft.com/office/powerpoint/2010/main" val="391592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7BF61FA-C808-4381-A4DB-7AACB63AED5C}" type="slidenum">
              <a:rPr lang="ar-SA" smtClean="0"/>
              <a:t>13</a:t>
            </a:fld>
            <a:endParaRPr lang="ar-SA"/>
          </a:p>
        </p:txBody>
      </p:sp>
    </p:spTree>
    <p:extLst>
      <p:ext uri="{BB962C8B-B14F-4D97-AF65-F5344CB8AC3E}">
        <p14:creationId xmlns:p14="http://schemas.microsoft.com/office/powerpoint/2010/main" val="313773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868F408D-8ABE-4C4B-827F-138265F5B56E}" type="datetime1">
              <a:rPr lang="ar-SA" smtClean="0"/>
              <a:t>12/06/1443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6BF3F22-0BF1-4F3D-A84A-159DB88B0BCC}" type="datetime1">
              <a:rPr lang="ar-SA" smtClean="0"/>
              <a:t>12/06/1443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6E54095-8748-479A-8D4A-3B1D7E0DCD81}" type="datetime1">
              <a:rPr lang="ar-SA" smtClean="0"/>
              <a:t>12/06/1443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2CEE5BB-52DD-48EE-9BC3-AC6B75E36793}" type="datetime1">
              <a:rPr lang="ar-SA" smtClean="0"/>
              <a:t>12/06/1443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C74B882-4EFA-4FBE-AE94-673C198D65BA}" type="datetime1">
              <a:rPr lang="ar-SA" smtClean="0"/>
              <a:t>12/06/1443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44D5C35-EA28-4502-B7F7-249860264E2E}" type="datetime1">
              <a:rPr lang="ar-SA" smtClean="0"/>
              <a:t>12/06/1443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43B0C34-88C7-4D73-96A3-5CCE0629234A}" type="datetime1">
              <a:rPr lang="ar-SA" smtClean="0"/>
              <a:t>12/06/1443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Medicine-Physiol2ogy Department</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0F145363-EBB8-4936-ADAE-B86F55947FF2}" type="datetime1">
              <a:rPr lang="ar-SA" smtClean="0"/>
              <a:t>12/06/1443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D5BBBE4-5E6C-466D-B0C5-347C3EAF3EEE}" type="datetime1">
              <a:rPr lang="ar-SA" smtClean="0"/>
              <a:t>12/06/1443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BC75FF-0D1E-443F-9878-C0D81D4EE88E}" type="datetime1">
              <a:rPr lang="ar-SA" smtClean="0"/>
              <a:t>12/06/1443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9980352-3D22-4029-84E8-BBFD0BF26D1E}" type="datetime1">
              <a:rPr lang="ar-SA" smtClean="0"/>
              <a:t>12/06/1443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941333-4D11-45EB-836F-3AD0E8BF01BA}" type="datetime1">
              <a:rPr lang="ar-SA" smtClean="0"/>
              <a:t>12/06/1443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Medicine-Physiol2ogy Department</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6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720726"/>
            <a:ext cx="9144000" cy="523875"/>
          </a:xfrm>
          <a:prstGeom prst="rect">
            <a:avLst/>
          </a:prstGeom>
        </p:spPr>
        <p:txBody>
          <a:bodyPr>
            <a:spAutoFit/>
          </a:bodyPr>
          <a:lstStyle/>
          <a:p>
            <a:pPr algn="ctr" rtl="0">
              <a:defRPr/>
            </a:pPr>
            <a:r>
              <a:rPr lang="en-US" sz="2800" b="1" dirty="0">
                <a:latin typeface="Times New Roman" pitchFamily="18" charset="0"/>
                <a:cs typeface="Times New Roman" pitchFamily="18" charset="0"/>
              </a:rPr>
              <a:t>Medical physics</a:t>
            </a:r>
            <a:r>
              <a:rPr lang="en-US" sz="2800" kern="10" dirty="0">
                <a:ln w="9525">
                  <a:noFill/>
                  <a:round/>
                  <a:headEnd/>
                  <a:tailEnd/>
                </a:ln>
                <a:effectLst>
                  <a:prstShdw prst="shdw17" dist="17961" dir="2700000">
                    <a:srgbClr val="003D5C"/>
                  </a:prstShdw>
                </a:effectLst>
                <a:latin typeface="Arial Black"/>
                <a:cs typeface="Arial" charset="0"/>
              </a:rPr>
              <a:t> –</a:t>
            </a:r>
            <a:r>
              <a:rPr lang="en-US" sz="2800" b="1" kern="10" dirty="0">
                <a:ln w="9525">
                  <a:noFill/>
                  <a:round/>
                  <a:headEnd/>
                  <a:tailEnd/>
                </a:ln>
                <a:latin typeface="Times New Roman" panose="02020603050405020304" pitchFamily="18" charset="0"/>
                <a:cs typeface="Times New Roman" panose="02020603050405020304" pitchFamily="18" charset="0"/>
              </a:rPr>
              <a:t>first year  </a:t>
            </a:r>
            <a:endParaRPr lang="en-AU" sz="2800" b="1" kern="10" dirty="0">
              <a:ln w="9525">
                <a:noFill/>
                <a:round/>
                <a:headEnd/>
                <a:tailEnd/>
              </a:ln>
              <a:latin typeface="Times New Roman" panose="02020603050405020304" pitchFamily="18" charset="0"/>
              <a:cs typeface="Times New Roman" panose="02020603050405020304" pitchFamily="18" charset="0"/>
            </a:endParaRPr>
          </a:p>
        </p:txBody>
      </p:sp>
      <p:pic>
        <p:nvPicPr>
          <p:cNvPr id="2052"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4"/>
          <p:cNvSpPr/>
          <p:nvPr/>
        </p:nvSpPr>
        <p:spPr>
          <a:xfrm>
            <a:off x="5111551" y="2674412"/>
            <a:ext cx="4176464" cy="2308324"/>
          </a:xfrm>
          <a:prstGeom prst="rect">
            <a:avLst/>
          </a:prstGeom>
        </p:spPr>
        <p:txBody>
          <a:bodyPr wrap="square">
            <a:spAutoFit/>
          </a:bodyPr>
          <a:lstStyle/>
          <a:p>
            <a:pPr algn="ctr" rtl="0">
              <a:defRPr/>
            </a:pPr>
            <a:r>
              <a:rPr lang="en-US" sz="2400" b="1" dirty="0">
                <a:solidFill>
                  <a:srgbClr val="FF0000"/>
                </a:solidFill>
                <a:latin typeface="Times New Roman" panose="02020603050405020304" pitchFamily="18" charset="0"/>
                <a:cs typeface="Times New Roman" panose="02020603050405020304" pitchFamily="18" charset="0"/>
              </a:rPr>
              <a:t> </a:t>
            </a:r>
          </a:p>
          <a:p>
            <a:pPr algn="l" rtl="0"/>
            <a:r>
              <a:rPr lang="en-US" sz="2400" b="1" kern="10" dirty="0">
                <a:ln w="9525">
                  <a:noFill/>
                  <a:round/>
                  <a:headEnd/>
                  <a:tailEnd/>
                </a:ln>
                <a:latin typeface="Times New Roman" pitchFamily="18" charset="0"/>
                <a:cs typeface="Times New Roman" pitchFamily="18" charset="0"/>
              </a:rPr>
              <a:t>By </a:t>
            </a:r>
            <a:r>
              <a:rPr lang="en-US" sz="2400" b="1" dirty="0">
                <a:latin typeface="Times New Roman" pitchFamily="18" charset="0"/>
                <a:cs typeface="Times New Roman" pitchFamily="18" charset="0"/>
              </a:rPr>
              <a:t>Assistants professor  </a:t>
            </a:r>
          </a:p>
          <a:p>
            <a:pPr algn="l" rtl="0"/>
            <a:r>
              <a:rPr lang="en-US" sz="2400" b="1" dirty="0" err="1">
                <a:latin typeface="Times New Roman" pitchFamily="18" charset="0"/>
                <a:cs typeface="Times New Roman" pitchFamily="18" charset="0"/>
              </a:rPr>
              <a:t>Dr.Mohammed</a:t>
            </a:r>
            <a:r>
              <a:rPr lang="en-US" sz="2400" b="1" dirty="0">
                <a:latin typeface="Times New Roman" pitchFamily="18" charset="0"/>
                <a:cs typeface="Times New Roman" pitchFamily="18" charset="0"/>
              </a:rPr>
              <a:t> Ali Jaber</a:t>
            </a:r>
            <a:endParaRPr lang="en-US" sz="2400" b="1" kern="10" dirty="0">
              <a:ln w="9525">
                <a:noFill/>
                <a:round/>
                <a:headEnd/>
                <a:tailEnd/>
              </a:ln>
              <a:latin typeface="Times New Roman" pitchFamily="18" charset="0"/>
              <a:cs typeface="Times New Roman" pitchFamily="18" charset="0"/>
            </a:endParaRPr>
          </a:p>
          <a:p>
            <a:pPr algn="l" rtl="0">
              <a:defRPr/>
            </a:pPr>
            <a:r>
              <a:rPr lang="en-US" sz="2400" b="1" kern="10" dirty="0">
                <a:ln w="9525">
                  <a:noFill/>
                  <a:round/>
                  <a:headEnd/>
                  <a:tailEnd/>
                </a:ln>
                <a:latin typeface="Times New Roman" pitchFamily="18" charset="0"/>
                <a:cs typeface="Times New Roman" pitchFamily="18" charset="0"/>
              </a:rPr>
              <a:t>Physiology Department</a:t>
            </a:r>
          </a:p>
          <a:p>
            <a:pPr algn="l" rtl="0">
              <a:defRPr/>
            </a:pPr>
            <a:r>
              <a:rPr lang="en-US" sz="2400" b="1" kern="10" dirty="0">
                <a:ln w="9525">
                  <a:noFill/>
                  <a:round/>
                  <a:headEnd/>
                  <a:tailEnd/>
                </a:ln>
                <a:latin typeface="Times New Roman" pitchFamily="18" charset="0"/>
                <a:cs typeface="Times New Roman" pitchFamily="18" charset="0"/>
              </a:rPr>
              <a:t>College of Medicine</a:t>
            </a:r>
          </a:p>
          <a:p>
            <a:pPr algn="l" rtl="0">
              <a:defRPr/>
            </a:pPr>
            <a:r>
              <a:rPr lang="en-US" sz="2400" b="1" kern="10" dirty="0">
                <a:ln w="9525">
                  <a:noFill/>
                  <a:round/>
                  <a:headEnd/>
                  <a:tailEnd/>
                </a:ln>
                <a:latin typeface="Times New Roman" pitchFamily="18" charset="0"/>
                <a:cs typeface="Times New Roman" pitchFamily="18" charset="0"/>
              </a:rPr>
              <a:t>University of Basrah</a:t>
            </a:r>
            <a:endParaRPr lang="en-AU" sz="2800" b="1" kern="10" dirty="0">
              <a:ln w="9525">
                <a:noFill/>
                <a:round/>
                <a:headEnd/>
                <a:tailEnd/>
              </a:ln>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a:t>
            </a:fld>
            <a:endParaRPr lang="ar-SA"/>
          </a:p>
        </p:txBody>
      </p:sp>
      <p:sp>
        <p:nvSpPr>
          <p:cNvPr id="2" name="مستطيل 1"/>
          <p:cNvSpPr/>
          <p:nvPr/>
        </p:nvSpPr>
        <p:spPr>
          <a:xfrm>
            <a:off x="1189868" y="1503919"/>
            <a:ext cx="6009915" cy="954107"/>
          </a:xfrm>
          <a:prstGeom prst="rect">
            <a:avLst/>
          </a:prstGeom>
        </p:spPr>
        <p:txBody>
          <a:bodyPr wrap="none">
            <a:spAutoFit/>
          </a:bodyPr>
          <a:lstStyle/>
          <a:p>
            <a:pPr algn="ctr" rtl="0"/>
            <a:r>
              <a:rPr lang="en-US" sz="2800" b="1" dirty="0">
                <a:solidFill>
                  <a:srgbClr val="C00000"/>
                </a:solidFill>
                <a:latin typeface="Times New Roman" panose="02020603050405020304" pitchFamily="18" charset="0"/>
                <a:cs typeface="Times New Roman" panose="02020603050405020304" pitchFamily="18" charset="0"/>
              </a:rPr>
              <a:t> L3&amp;L4</a:t>
            </a:r>
          </a:p>
          <a:p>
            <a:pPr rtl="0"/>
            <a:r>
              <a:rPr lang="en-US" sz="2800" b="1" dirty="0">
                <a:solidFill>
                  <a:srgbClr val="C00000"/>
                </a:solidFill>
                <a:latin typeface="Times New Roman" panose="02020603050405020304" pitchFamily="18" charset="0"/>
                <a:cs typeface="Times New Roman" panose="02020603050405020304" pitchFamily="18" charset="0"/>
              </a:rPr>
              <a:t>Thermoregulation &amp;Heat in Medicine</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rotWithShape="1">
          <a:blip r:embed="rId4"/>
          <a:srcRect l="15547" t="20250" r="14563" b="29000"/>
          <a:stretch/>
        </p:blipFill>
        <p:spPr>
          <a:xfrm>
            <a:off x="34516" y="2710219"/>
            <a:ext cx="5112568" cy="3456384"/>
          </a:xfrm>
          <a:prstGeom prst="rect">
            <a:avLst/>
          </a:prstGeom>
        </p:spPr>
      </p:pic>
    </p:spTree>
    <p:extLst>
      <p:ext uri="{BB962C8B-B14F-4D97-AF65-F5344CB8AC3E}">
        <p14:creationId xmlns:p14="http://schemas.microsoft.com/office/powerpoint/2010/main" val="26209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0208" y="763042"/>
            <a:ext cx="8734280" cy="830997"/>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1-Glass-liquid thermometer</a:t>
            </a:r>
            <a:endParaRPr lang="en-US" sz="2400" dirty="0">
              <a:solidFill>
                <a:srgbClr val="FF0000"/>
              </a:solidFill>
              <a:latin typeface="Times New Roman" pitchFamily="18" charset="0"/>
              <a:cs typeface="Times New Roman" pitchFamily="18" charset="0"/>
            </a:endParaRPr>
          </a:p>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For  mercury it expand 1.8%from  (0-100°C).</a:t>
            </a:r>
            <a:endParaRPr lang="en-US" sz="2400" dirty="0">
              <a:solidFill>
                <a:prstClr val="black"/>
              </a:solidFill>
              <a:latin typeface="Times New Roman" pitchFamily="18" charset="0"/>
              <a:cs typeface="Times New Roman" pitchFamily="18" charset="0"/>
            </a:endParaRPr>
          </a:p>
        </p:txBody>
      </p:sp>
      <p:sp>
        <p:nvSpPr>
          <p:cNvPr id="7" name="مستطيل 6"/>
          <p:cNvSpPr/>
          <p:nvPr/>
        </p:nvSpPr>
        <p:spPr>
          <a:xfrm>
            <a:off x="230208" y="0"/>
            <a:ext cx="3707040" cy="661207"/>
          </a:xfrm>
          <a:prstGeom prst="rect">
            <a:avLst/>
          </a:prstGeom>
        </p:spPr>
        <p:txBody>
          <a:bodyPr wrap="none">
            <a:spAutoFit/>
          </a:bodyPr>
          <a:lstStyle/>
          <a:p>
            <a:pPr algn="l" rtl="0">
              <a:lnSpc>
                <a:spcPct val="150000"/>
              </a:lnSpc>
            </a:pPr>
            <a:r>
              <a:rPr lang="en-US" sz="2800" b="1" dirty="0">
                <a:solidFill>
                  <a:prstClr val="black"/>
                </a:solidFill>
                <a:latin typeface="Times New Roman" pitchFamily="18" charset="0"/>
                <a:cs typeface="Times New Roman" pitchFamily="18" charset="0"/>
              </a:rPr>
              <a:t>Types of thermometers</a:t>
            </a:r>
          </a:p>
        </p:txBody>
      </p:sp>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10</a:t>
            </a:fld>
            <a:endParaRPr lang="ar-SA"/>
          </a:p>
        </p:txBody>
      </p:sp>
      <p:pic>
        <p:nvPicPr>
          <p:cNvPr id="11" name="Picture 10" descr="نتيجة بحث الصور عن ‪The Celsi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37680"/>
            <a:ext cx="2911178" cy="3268663"/>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471758" y="5490635"/>
            <a:ext cx="8132689"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•As the fever temperature is need to be precise, it has a thin capillary less than 0.1mm in diameter, which makes the mercury to rise higher per degree. </a:t>
            </a:r>
            <a:endParaRPr lang="ar-SA" sz="2400" b="1"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4"/>
          <a:stretch>
            <a:fillRect/>
          </a:stretch>
        </p:blipFill>
        <p:spPr>
          <a:xfrm>
            <a:off x="3779913" y="1737680"/>
            <a:ext cx="5184576" cy="3762900"/>
          </a:xfrm>
          <a:prstGeom prst="rect">
            <a:avLst/>
          </a:prstGeom>
        </p:spPr>
      </p:pic>
    </p:spTree>
    <p:custDataLst>
      <p:tags r:id="rId1"/>
    </p:custDataLst>
    <p:extLst>
      <p:ext uri="{BB962C8B-B14F-4D97-AF65-F5344CB8AC3E}">
        <p14:creationId xmlns:p14="http://schemas.microsoft.com/office/powerpoint/2010/main" val="6651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11</a:t>
            </a:fld>
            <a:endParaRPr lang="ar-S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77" y="3058170"/>
            <a:ext cx="332958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p:nvPr/>
        </p:nvSpPr>
        <p:spPr>
          <a:xfrm>
            <a:off x="269776" y="231010"/>
            <a:ext cx="8550696" cy="830997"/>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In the fever thermometer, because the mercury is raising in a very thin capillary a better vision is made by making:</a:t>
            </a:r>
          </a:p>
        </p:txBody>
      </p:sp>
      <p:sp>
        <p:nvSpPr>
          <p:cNvPr id="6" name="مستطيل 5"/>
          <p:cNvSpPr/>
          <p:nvPr/>
        </p:nvSpPr>
        <p:spPr>
          <a:xfrm>
            <a:off x="98884" y="1196752"/>
            <a:ext cx="8892480" cy="461665"/>
          </a:xfrm>
          <a:prstGeom prst="rect">
            <a:avLst/>
          </a:prstGeom>
        </p:spPr>
        <p:txBody>
          <a:bodyPr wrap="square">
            <a:spAutoFit/>
          </a:bodyPr>
          <a:lstStyle/>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The </a:t>
            </a:r>
            <a:r>
              <a:rPr lang="en-US" sz="2400" b="1" dirty="0">
                <a:solidFill>
                  <a:srgbClr val="FF0000"/>
                </a:solidFill>
                <a:latin typeface="Times New Roman" pitchFamily="18" charset="0"/>
                <a:cs typeface="Times New Roman" pitchFamily="18" charset="0"/>
              </a:rPr>
              <a:t>front glass tube convex </a:t>
            </a:r>
            <a:r>
              <a:rPr lang="en-US" sz="2400" b="1" dirty="0">
                <a:solidFill>
                  <a:prstClr val="black"/>
                </a:solidFill>
                <a:latin typeface="Times New Roman" pitchFamily="18" charset="0"/>
                <a:cs typeface="Times New Roman" pitchFamily="18" charset="0"/>
              </a:rPr>
              <a:t>to act like a magnifying lens  </a:t>
            </a:r>
          </a:p>
        </p:txBody>
      </p:sp>
      <p:sp>
        <p:nvSpPr>
          <p:cNvPr id="7" name="مستطيل 6"/>
          <p:cNvSpPr/>
          <p:nvPr/>
        </p:nvSpPr>
        <p:spPr>
          <a:xfrm>
            <a:off x="119191" y="1916832"/>
            <a:ext cx="8892480" cy="461665"/>
          </a:xfrm>
          <a:prstGeom prst="rect">
            <a:avLst/>
          </a:prstGeom>
        </p:spPr>
        <p:txBody>
          <a:bodyPr wrap="square">
            <a:spAutoFit/>
          </a:bodyPr>
          <a:lstStyle/>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 The </a:t>
            </a:r>
            <a:r>
              <a:rPr lang="en-US" sz="2400" b="1" dirty="0">
                <a:solidFill>
                  <a:srgbClr val="FF0000"/>
                </a:solidFill>
                <a:latin typeface="Times New Roman" pitchFamily="18" charset="0"/>
                <a:cs typeface="Times New Roman" pitchFamily="18" charset="0"/>
              </a:rPr>
              <a:t>back of the tube is opaque</a:t>
            </a:r>
            <a:r>
              <a:rPr lang="en-US" sz="2400" b="1" dirty="0">
                <a:solidFill>
                  <a:prstClr val="black"/>
                </a:solidFill>
                <a:latin typeface="Times New Roman" pitchFamily="18" charset="0"/>
                <a:cs typeface="Times New Roman" pitchFamily="18" charset="0"/>
              </a:rPr>
              <a:t>, white colored. </a:t>
            </a:r>
            <a:endParaRPr lang="en-US" sz="2400" dirty="0">
              <a:solidFill>
                <a:prstClr val="black"/>
              </a:solidFill>
              <a:latin typeface="Times New Roman" pitchFamily="18" charset="0"/>
              <a:cs typeface="Times New Roman" pitchFamily="18"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947" b="2911"/>
          <a:stretch/>
        </p:blipFill>
        <p:spPr bwMode="auto">
          <a:xfrm>
            <a:off x="4892451" y="2419127"/>
            <a:ext cx="4251549"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a:blip r:embed="rId5"/>
          <a:stretch>
            <a:fillRect/>
          </a:stretch>
        </p:blipFill>
        <p:spPr>
          <a:xfrm>
            <a:off x="3534617" y="4172595"/>
            <a:ext cx="2143125" cy="2143125"/>
          </a:xfrm>
          <a:prstGeom prst="rect">
            <a:avLst/>
          </a:prstGeom>
        </p:spPr>
      </p:pic>
    </p:spTree>
    <p:custDataLst>
      <p:tags r:id="rId1"/>
    </p:custDataLst>
    <p:extLst>
      <p:ext uri="{BB962C8B-B14F-4D97-AF65-F5344CB8AC3E}">
        <p14:creationId xmlns:p14="http://schemas.microsoft.com/office/powerpoint/2010/main" val="28349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188640"/>
            <a:ext cx="4572000" cy="584775"/>
          </a:xfrm>
          <a:prstGeom prst="rect">
            <a:avLst/>
          </a:prstGeom>
        </p:spPr>
        <p:txBody>
          <a:bodyPr>
            <a:spAutoFit/>
          </a:bodyPr>
          <a:lstStyle/>
          <a:p>
            <a:pPr algn="l" rtl="0"/>
            <a:r>
              <a:rPr lang="en-US" sz="3200" b="1" dirty="0">
                <a:solidFill>
                  <a:srgbClr val="C00000"/>
                </a:solidFill>
                <a:latin typeface="Times New Roman" pitchFamily="18" charset="0"/>
                <a:cs typeface="Times New Roman" pitchFamily="18" charset="0"/>
              </a:rPr>
              <a:t>2.Thermistor </a:t>
            </a:r>
          </a:p>
        </p:txBody>
      </p:sp>
      <p:sp>
        <p:nvSpPr>
          <p:cNvPr id="5" name="مستطيل 4"/>
          <p:cNvSpPr/>
          <p:nvPr/>
        </p:nvSpPr>
        <p:spPr>
          <a:xfrm>
            <a:off x="179512" y="758530"/>
            <a:ext cx="8424936" cy="461665"/>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a:t>
            </a: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7945"/>
          <a:stretch/>
        </p:blipFill>
        <p:spPr bwMode="auto">
          <a:xfrm>
            <a:off x="5376125" y="4212148"/>
            <a:ext cx="3971587" cy="270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12</a:t>
            </a:fld>
            <a:endParaRPr lang="ar-SA"/>
          </a:p>
        </p:txBody>
      </p:sp>
      <p:sp>
        <p:nvSpPr>
          <p:cNvPr id="6" name="مستطيل 5"/>
          <p:cNvSpPr/>
          <p:nvPr/>
        </p:nvSpPr>
        <p:spPr>
          <a:xfrm>
            <a:off x="630663" y="894675"/>
            <a:ext cx="8064388" cy="1200329"/>
          </a:xfrm>
          <a:prstGeom prst="rect">
            <a:avLst/>
          </a:prstGeom>
        </p:spPr>
        <p:txBody>
          <a:bodyPr wrap="square">
            <a:spAutoFit/>
          </a:bodyPr>
          <a:lstStyle/>
          <a:p>
            <a:pPr marL="342900" lvl="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Initially the four resistors are equal, that is, the bridge is balance by symmetry, and the voltages at each end of the meter are equal and no current flows through the meter. </a:t>
            </a:r>
            <a:endParaRPr lang="en-US" sz="2400" dirty="0">
              <a:latin typeface="Times New Roman" panose="02020603050405020304" pitchFamily="18" charset="0"/>
              <a:cs typeface="Times New Roman" panose="02020603050405020304" pitchFamily="18" charset="0"/>
            </a:endParaRPr>
          </a:p>
        </p:txBody>
      </p:sp>
      <p:sp>
        <p:nvSpPr>
          <p:cNvPr id="11" name="مستطيل 10"/>
          <p:cNvSpPr/>
          <p:nvPr/>
        </p:nvSpPr>
        <p:spPr>
          <a:xfrm>
            <a:off x="457200" y="2420888"/>
            <a:ext cx="8856984" cy="1791260"/>
          </a:xfrm>
          <a:prstGeom prst="rect">
            <a:avLst/>
          </a:prstGeom>
        </p:spPr>
        <p:txBody>
          <a:bodyPr wrap="square">
            <a:spAutoFit/>
          </a:bodyPr>
          <a:lstStyle/>
          <a:p>
            <a:pPr marL="342900" lvl="0" indent="-342900" algn="l" rtl="0">
              <a:lnSpc>
                <a:spcPct val="115000"/>
              </a:lnSpc>
              <a:spcAft>
                <a:spcPts val="0"/>
              </a:spcAft>
              <a:buFont typeface="Wingdings" panose="05000000000000000000" pitchFamily="2" charset="2"/>
              <a:buChar char="v"/>
            </a:pPr>
            <a:r>
              <a:rPr lang="en-US" sz="2400" b="1" dirty="0">
                <a:latin typeface="Times New Roman" panose="02020603050405020304" pitchFamily="18" charset="0"/>
                <a:ea typeface="Calibri" panose="020F0502020204030204" pitchFamily="34" charset="0"/>
                <a:cs typeface="Times New Roman" panose="02020603050405020304" pitchFamily="18" charset="0"/>
              </a:rPr>
              <a:t>A temperature change causes the thermistor resistance to change. The voltage at each end become unequal, causing current to flow and the meter deflection can be calibrate for temperature.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مستطيل 11"/>
          <p:cNvSpPr/>
          <p:nvPr/>
        </p:nvSpPr>
        <p:spPr>
          <a:xfrm>
            <a:off x="630663" y="4824449"/>
            <a:ext cx="4572000" cy="1569660"/>
          </a:xfrm>
          <a:prstGeom prst="rect">
            <a:avLst/>
          </a:prstGeom>
        </p:spPr>
        <p:txBody>
          <a:bodyPr>
            <a:spAutoFit/>
          </a:bodyPr>
          <a:lstStyle/>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resistance of a thermistor T can be measure with a simple bridge circuit to determine the temperature. </a:t>
            </a:r>
            <a:endParaRPr lang="ar-SA"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02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n-Metallic Pneumograph with 10 foot Tub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383599"/>
            <a:ext cx="4176464" cy="2474401"/>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1"/>
          <p:cNvSpPr/>
          <p:nvPr/>
        </p:nvSpPr>
        <p:spPr>
          <a:xfrm>
            <a:off x="120193" y="2419541"/>
            <a:ext cx="8640960" cy="1569660"/>
          </a:xfrm>
          <a:prstGeom prst="rect">
            <a:avLst/>
          </a:prstGeom>
        </p:spPr>
        <p:txBody>
          <a:bodyPr wrap="square">
            <a:spAutoFit/>
          </a:bodyPr>
          <a:lstStyle/>
          <a:p>
            <a:pPr algn="l" rtl="0"/>
            <a:r>
              <a:rPr lang="en-US" sz="2400" b="1" dirty="0">
                <a:solidFill>
                  <a:prstClr val="black"/>
                </a:solidFill>
                <a:latin typeface="Times New Roman" panose="02020603050405020304" pitchFamily="18" charset="0"/>
                <a:cs typeface="Times New Roman" pitchFamily="18" charset="0"/>
              </a:rPr>
              <a:t>    Thermistors are occasionally placed in </a:t>
            </a:r>
            <a:r>
              <a:rPr lang="en-US" sz="2400" b="1" dirty="0">
                <a:solidFill>
                  <a:srgbClr val="FF0000"/>
                </a:solidFill>
                <a:latin typeface="Times New Roman" pitchFamily="18" charset="0"/>
                <a:cs typeface="Times New Roman" pitchFamily="18" charset="0"/>
              </a:rPr>
              <a:t>nose to monitor the breathing rate of patients .</a:t>
            </a:r>
            <a:r>
              <a:rPr lang="en-US" sz="2400" b="1" dirty="0">
                <a:latin typeface="Times New Roman" panose="02020603050405020304" pitchFamily="18" charset="0"/>
                <a:cs typeface="Times New Roman" panose="02020603050405020304" pitchFamily="18" charset="0"/>
              </a:rPr>
              <a:t> by showing the temperature change between inspired cool air and expired warm air. This instrument called </a:t>
            </a:r>
            <a:r>
              <a:rPr lang="en-US" sz="2400" b="1" dirty="0" err="1">
                <a:latin typeface="Times New Roman" panose="02020603050405020304" pitchFamily="18" charset="0"/>
                <a:cs typeface="Times New Roman" panose="02020603050405020304" pitchFamily="18" charset="0"/>
              </a:rPr>
              <a:t>penumograph</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8294" y="5043809"/>
            <a:ext cx="4420953" cy="742511"/>
          </a:xfrm>
          <a:prstGeom prst="rect">
            <a:avLst/>
          </a:prstGeom>
        </p:spPr>
        <p:txBody>
          <a:bodyPr wrap="square">
            <a:spAutoFit/>
          </a:bodyPr>
          <a:lstStyle/>
          <a:p>
            <a:pPr algn="l" rtl="0">
              <a:lnSpc>
                <a:spcPct val="150000"/>
              </a:lnSpc>
            </a:pPr>
            <a:r>
              <a:rPr lang="en-US" sz="3200" b="1" dirty="0">
                <a:solidFill>
                  <a:prstClr val="black"/>
                </a:solidFill>
                <a:latin typeface="Times New Roman" pitchFamily="18" charset="0"/>
                <a:cs typeface="Times New Roman" pitchFamily="18" charset="0"/>
              </a:rPr>
              <a:t>    </a:t>
            </a:r>
          </a:p>
        </p:txBody>
      </p:sp>
      <p:sp>
        <p:nvSpPr>
          <p:cNvPr id="6" name="مستطيل 5"/>
          <p:cNvSpPr/>
          <p:nvPr/>
        </p:nvSpPr>
        <p:spPr>
          <a:xfrm>
            <a:off x="308787" y="908720"/>
            <a:ext cx="8280920" cy="1569660"/>
          </a:xfrm>
          <a:prstGeom prst="rect">
            <a:avLst/>
          </a:prstGeom>
        </p:spPr>
        <p:txBody>
          <a:bodyPr wrap="square">
            <a:spAutoFit/>
          </a:bodyPr>
          <a:lstStyle/>
          <a:p>
            <a:pPr algn="l" rtl="0"/>
            <a:r>
              <a:rPr lang="en-US" sz="2400" b="1" dirty="0">
                <a:solidFill>
                  <a:prstClr val="black"/>
                </a:solidFill>
                <a:latin typeface="Times New Roman" panose="02020603050405020304" pitchFamily="18" charset="0"/>
                <a:cs typeface="Times New Roman" pitchFamily="18" charset="0"/>
              </a:rPr>
              <a:t>Because of their </a:t>
            </a:r>
            <a:r>
              <a:rPr lang="en-US" sz="2400" b="1" dirty="0">
                <a:solidFill>
                  <a:srgbClr val="FF0000"/>
                </a:solidFill>
                <a:latin typeface="Times New Roman" pitchFamily="18" charset="0"/>
                <a:cs typeface="Times New Roman" pitchFamily="18" charset="0"/>
              </a:rPr>
              <a:t>sensitivity and responds rapidly to temperature change. </a:t>
            </a:r>
            <a:r>
              <a:rPr lang="en-US" sz="2400" b="1" dirty="0">
                <a:latin typeface="Times New Roman" panose="02020603050405020304" pitchFamily="18" charset="0"/>
                <a:cs typeface="Times New Roman" panose="02020603050405020304" pitchFamily="18" charset="0"/>
              </a:rPr>
              <a:t>Thermistors are used quit often in medicine</a:t>
            </a:r>
            <a:r>
              <a:rPr lang="en-US" sz="2400" b="1" dirty="0">
                <a:solidFill>
                  <a:srgbClr val="0070C0"/>
                </a:solidFill>
                <a:latin typeface="Times New Roman" panose="02020603050405020304" pitchFamily="18" charset="0"/>
                <a:cs typeface="Times New Roman" panose="02020603050405020304" pitchFamily="18" charset="0"/>
              </a:rPr>
              <a:t>(with a thermistor it is easy to measure temperature change of (0.01 °C).</a:t>
            </a:r>
            <a:endParaRPr lang="en-US" sz="2400" dirty="0">
              <a:solidFill>
                <a:srgbClr val="0070C0"/>
              </a:solidFill>
              <a:latin typeface="Times New Roman" pitchFamily="18" charset="0"/>
              <a:cs typeface="Times New Roman" pitchFamily="18" charset="0"/>
            </a:endParaRPr>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13</a:t>
            </a:fld>
            <a:endParaRPr lang="ar-SA"/>
          </a:p>
        </p:txBody>
      </p:sp>
      <p:sp>
        <p:nvSpPr>
          <p:cNvPr id="8" name="مستطيل 7"/>
          <p:cNvSpPr/>
          <p:nvPr/>
        </p:nvSpPr>
        <p:spPr>
          <a:xfrm>
            <a:off x="683568" y="332656"/>
            <a:ext cx="5944191" cy="523220"/>
          </a:xfrm>
          <a:prstGeom prst="rect">
            <a:avLst/>
          </a:prstGeom>
        </p:spPr>
        <p:txBody>
          <a:bodyPr wrap="none">
            <a:spAutoFit/>
          </a:bodyPr>
          <a:lstStyle/>
          <a:p>
            <a:r>
              <a:rPr lang="en-US" sz="2800" b="1" dirty="0">
                <a:solidFill>
                  <a:srgbClr val="C00000"/>
                </a:solidFill>
                <a:latin typeface="Times New Roman" pitchFamily="18" charset="0"/>
                <a:cs typeface="Times New Roman" pitchFamily="18" charset="0"/>
              </a:rPr>
              <a:t>Application of thermistor in medicine</a:t>
            </a:r>
            <a:endParaRPr lang="ar-SA" sz="2800" b="1" dirty="0">
              <a:solidFill>
                <a:srgbClr val="C00000"/>
              </a:solidFill>
              <a:latin typeface="Times New Roman" pitchFamily="18" charset="0"/>
              <a:cs typeface="Times New Roman" pitchFamily="18" charset="0"/>
            </a:endParaRPr>
          </a:p>
        </p:txBody>
      </p:sp>
      <p:sp>
        <p:nvSpPr>
          <p:cNvPr id="10" name="مستطيل 9"/>
          <p:cNvSpPr/>
          <p:nvPr/>
        </p:nvSpPr>
        <p:spPr>
          <a:xfrm>
            <a:off x="308787" y="4113060"/>
            <a:ext cx="5426486" cy="461665"/>
          </a:xfrm>
          <a:prstGeom prst="rect">
            <a:avLst/>
          </a:prstGeom>
        </p:spPr>
        <p:txBody>
          <a:bodyPr wrap="none">
            <a:spAutoFit/>
          </a:bodyPr>
          <a:lstStyle/>
          <a:p>
            <a:pPr algn="l" rtl="0"/>
            <a:r>
              <a:rPr lang="en-US" sz="2400" b="1" dirty="0">
                <a:solidFill>
                  <a:prstClr val="black"/>
                </a:solidFill>
                <a:latin typeface="Times New Roman" pitchFamily="18" charset="0"/>
                <a:cs typeface="Times New Roman" pitchFamily="18" charset="0"/>
              </a:rPr>
              <a:t>This instrument is called </a:t>
            </a:r>
            <a:r>
              <a:rPr lang="en-US" sz="2400" b="1" dirty="0" err="1">
                <a:solidFill>
                  <a:srgbClr val="FF0000"/>
                </a:solidFill>
                <a:latin typeface="Times New Roman" pitchFamily="18" charset="0"/>
                <a:cs typeface="Times New Roman" pitchFamily="18" charset="0"/>
              </a:rPr>
              <a:t>pneumograph</a:t>
            </a:r>
            <a:r>
              <a:rPr lang="en-US" sz="2400" b="1" dirty="0">
                <a:solidFill>
                  <a:prstClr val="black"/>
                </a:solidFill>
                <a:latin typeface="Times New Roman" pitchFamily="18" charset="0"/>
                <a:cs typeface="Times New Roman" pitchFamily="18" charset="0"/>
              </a:rPr>
              <a:t> </a:t>
            </a:r>
          </a:p>
        </p:txBody>
      </p:sp>
      <p:sp>
        <p:nvSpPr>
          <p:cNvPr id="13" name="Rectangle 1"/>
          <p:cNvSpPr/>
          <p:nvPr/>
        </p:nvSpPr>
        <p:spPr>
          <a:xfrm>
            <a:off x="128767" y="4662146"/>
            <a:ext cx="8184942" cy="830997"/>
          </a:xfrm>
          <a:prstGeom prst="rect">
            <a:avLst/>
          </a:prstGeom>
        </p:spPr>
        <p:txBody>
          <a:bodyPr wrap="square">
            <a:spAutoFit/>
          </a:bodyPr>
          <a:lstStyle/>
          <a:p>
            <a:pPr algn="l" rtl="0"/>
            <a:r>
              <a:rPr lang="en-US" sz="2400" b="1" dirty="0" err="1">
                <a:solidFill>
                  <a:srgbClr val="C00000"/>
                </a:solidFill>
                <a:latin typeface="Times New Roman" pitchFamily="18" charset="0"/>
                <a:cs typeface="Times New Roman" pitchFamily="18" charset="0"/>
              </a:rPr>
              <a:t>Pneumograph</a:t>
            </a:r>
            <a:r>
              <a:rPr lang="en-US" sz="2400" b="1" dirty="0">
                <a:solidFill>
                  <a:srgbClr val="C0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is a device for recording velocity and force of chest movements during respiration.</a:t>
            </a:r>
            <a:endParaRPr lang="ar-SA" sz="2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117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2872" y="149573"/>
            <a:ext cx="8643624" cy="1938992"/>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cs typeface="Times New Roman" pitchFamily="18" charset="0"/>
              </a:rPr>
              <a:t>3.Thermocouple</a:t>
            </a:r>
            <a:r>
              <a:rPr lang="en-US" sz="24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a:p>
            <a:pPr algn="l" rtl="0"/>
            <a:r>
              <a:rPr lang="en-US" sz="2400"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A thermocouple consists of two different metals.</a:t>
            </a:r>
            <a:r>
              <a:rPr lang="en-US" sz="2400" b="1" dirty="0">
                <a:latin typeface="Times New Roman" panose="02020603050405020304" pitchFamily="18" charset="0"/>
                <a:cs typeface="Times New Roman" panose="02020603050405020304" pitchFamily="18" charset="0"/>
              </a:rPr>
              <a:t> If the two junctions at different temperatures, a voltage is produced that depends on the temperature difference. Usually one of junction is kept at a reference temperature such as in ice-water bath. </a:t>
            </a:r>
            <a:r>
              <a:rPr lang="en-US" sz="2400" b="1" dirty="0">
                <a:solidFill>
                  <a:prstClr val="black"/>
                </a:solidFill>
                <a:latin typeface="Times New Roman" pitchFamily="18" charset="0"/>
                <a:cs typeface="Times New Roman" pitchFamily="18"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64903"/>
            <a:ext cx="7128792" cy="376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14</a:t>
            </a:fld>
            <a:endParaRPr lang="ar-SA"/>
          </a:p>
        </p:txBody>
      </p:sp>
    </p:spTree>
    <p:custDataLst>
      <p:tags r:id="rId1"/>
    </p:custDataLst>
    <p:extLst>
      <p:ext uri="{BB962C8B-B14F-4D97-AF65-F5344CB8AC3E}">
        <p14:creationId xmlns:p14="http://schemas.microsoft.com/office/powerpoint/2010/main" val="59749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404664"/>
            <a:ext cx="8424936" cy="1569660"/>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The copper-constantan thermocouple can be used </a:t>
            </a:r>
            <a:r>
              <a:rPr lang="en-US" sz="2400" b="1" dirty="0">
                <a:solidFill>
                  <a:srgbClr val="FF0000"/>
                </a:solidFill>
                <a:latin typeface="Times New Roman" pitchFamily="18" charset="0"/>
                <a:cs typeface="Times New Roman" pitchFamily="18" charset="0"/>
              </a:rPr>
              <a:t>to temp. from   -190 to 300°C</a:t>
            </a:r>
            <a:r>
              <a:rPr lang="en-US" sz="2400" b="1" dirty="0">
                <a:solidFill>
                  <a:prstClr val="black"/>
                </a:solidFill>
                <a:latin typeface="Times New Roman" pitchFamily="18" charset="0"/>
                <a:cs typeface="Times New Roman" pitchFamily="18" charset="0"/>
              </a:rPr>
              <a:t>. </a:t>
            </a:r>
          </a:p>
          <a:p>
            <a:pPr algn="l" rtl="0"/>
            <a:r>
              <a:rPr lang="en-US" sz="2400" b="1" dirty="0">
                <a:solidFill>
                  <a:prstClr val="black"/>
                </a:solidFill>
                <a:latin typeface="Times New Roman" pitchFamily="18" charset="0"/>
                <a:cs typeface="Times New Roman" pitchFamily="18" charset="0"/>
              </a:rPr>
              <a:t>    For 100°C temp. difference, the voltage produced is </a:t>
            </a:r>
            <a:r>
              <a:rPr lang="en-US" sz="2400" b="1" dirty="0">
                <a:solidFill>
                  <a:srgbClr val="FF0000"/>
                </a:solidFill>
                <a:latin typeface="Times New Roman" pitchFamily="18" charset="0"/>
                <a:cs typeface="Times New Roman" pitchFamily="18" charset="0"/>
              </a:rPr>
              <a:t>only about 0.004V.</a:t>
            </a:r>
          </a:p>
        </p:txBody>
      </p:sp>
      <p:sp>
        <p:nvSpPr>
          <p:cNvPr id="4" name="مستطيل 3"/>
          <p:cNvSpPr/>
          <p:nvPr/>
        </p:nvSpPr>
        <p:spPr>
          <a:xfrm>
            <a:off x="251520" y="2111973"/>
            <a:ext cx="8280920" cy="830997"/>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Thermocouple can be made small enough to measure the temp of individual cells.</a:t>
            </a:r>
            <a:endParaRPr lang="en-US" sz="2400" dirty="0">
              <a:solidFill>
                <a:prstClr val="black"/>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212976"/>
            <a:ext cx="61206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15</a:t>
            </a:fld>
            <a:endParaRPr lang="ar-SA"/>
          </a:p>
        </p:txBody>
      </p:sp>
    </p:spTree>
    <p:custDataLst>
      <p:tags r:id="rId1"/>
    </p:custDataLst>
    <p:extLst>
      <p:ext uri="{BB962C8B-B14F-4D97-AF65-F5344CB8AC3E}">
        <p14:creationId xmlns:p14="http://schemas.microsoft.com/office/powerpoint/2010/main" val="42595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207217"/>
            <a:ext cx="8532440" cy="1200329"/>
          </a:xfrm>
          <a:prstGeom prst="rect">
            <a:avLst/>
          </a:prstGeom>
        </p:spPr>
        <p:txBody>
          <a:bodyPr wrap="square">
            <a:spAutoFit/>
          </a:bodyPr>
          <a:lstStyle/>
          <a:p>
            <a:pPr marL="457200" indent="-457200" algn="l" rtl="0">
              <a:buFont typeface="+mj-lt"/>
              <a:buAutoNum type="arabicPeriod"/>
            </a:pPr>
            <a:r>
              <a:rPr lang="en-US" sz="2400" b="1" dirty="0">
                <a:solidFill>
                  <a:srgbClr val="002060"/>
                </a:solidFill>
                <a:latin typeface="Times New Roman" pitchFamily="18" charset="0"/>
                <a:cs typeface="Times New Roman" pitchFamily="18" charset="0"/>
              </a:rPr>
              <a:t> External  physical factors  </a:t>
            </a:r>
          </a:p>
          <a:p>
            <a:pPr marL="514350" indent="-514350" algn="l" rtl="0">
              <a:buFont typeface="+mj-lt"/>
              <a:buAutoNum type="arabicPeriod"/>
            </a:pPr>
            <a:r>
              <a:rPr lang="en-US" sz="2400" b="1" dirty="0">
                <a:solidFill>
                  <a:srgbClr val="002060"/>
                </a:solidFill>
                <a:latin typeface="Times New Roman" pitchFamily="18" charset="0"/>
                <a:cs typeface="Times New Roman" pitchFamily="18" charset="0"/>
              </a:rPr>
              <a:t>Internal  metabolic </a:t>
            </a:r>
          </a:p>
          <a:p>
            <a:pPr marL="514350" indent="-514350" algn="l" rtl="0">
              <a:buFont typeface="+mj-lt"/>
              <a:buAutoNum type="arabicPeriod"/>
            </a:pPr>
            <a:r>
              <a:rPr lang="en-US" sz="2400" b="1" dirty="0">
                <a:solidFill>
                  <a:srgbClr val="002060"/>
                </a:solidFill>
                <a:latin typeface="Times New Roman" pitchFamily="18" charset="0"/>
                <a:cs typeface="Times New Roman" pitchFamily="18" charset="0"/>
              </a:rPr>
              <a:t>Circulatory  processes near the skin blood flow</a:t>
            </a:r>
            <a:endParaRPr lang="en-US" sz="2400" dirty="0">
              <a:solidFill>
                <a:srgbClr val="002060"/>
              </a:solidFill>
              <a:latin typeface="Times New Roman" pitchFamily="18" charset="0"/>
              <a:cs typeface="Times New Roman" pitchFamily="18" charset="0"/>
            </a:endParaRPr>
          </a:p>
        </p:txBody>
      </p:sp>
      <p:sp>
        <p:nvSpPr>
          <p:cNvPr id="3" name="مستطيل 2"/>
          <p:cNvSpPr/>
          <p:nvPr/>
        </p:nvSpPr>
        <p:spPr>
          <a:xfrm>
            <a:off x="251520" y="260648"/>
            <a:ext cx="8892479" cy="742511"/>
          </a:xfrm>
          <a:prstGeom prst="rect">
            <a:avLst/>
          </a:prstGeom>
        </p:spPr>
        <p:txBody>
          <a:bodyPr wrap="square">
            <a:spAutoFit/>
          </a:bodyPr>
          <a:lstStyle/>
          <a:p>
            <a:pPr algn="l" rtl="0">
              <a:lnSpc>
                <a:spcPct val="150000"/>
              </a:lnSpc>
            </a:pPr>
            <a:r>
              <a:rPr lang="en-US" sz="3200" b="1" dirty="0">
                <a:solidFill>
                  <a:srgbClr val="C00000"/>
                </a:solidFill>
                <a:latin typeface="Times New Roman" pitchFamily="18" charset="0"/>
                <a:cs typeface="Times New Roman" pitchFamily="18" charset="0"/>
              </a:rPr>
              <a:t>Thermography-mapping the body's Temperature </a:t>
            </a:r>
            <a:endParaRPr lang="en-US" sz="3200" dirty="0">
              <a:solidFill>
                <a:srgbClr val="C00000"/>
              </a:solidFill>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16</a:t>
            </a:fld>
            <a:endParaRPr lang="ar-SA"/>
          </a:p>
        </p:txBody>
      </p:sp>
      <p:sp>
        <p:nvSpPr>
          <p:cNvPr id="8" name="مستطيل 7"/>
          <p:cNvSpPr/>
          <p:nvPr/>
        </p:nvSpPr>
        <p:spPr>
          <a:xfrm>
            <a:off x="107505" y="3912452"/>
            <a:ext cx="9036495" cy="1938992"/>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simple method of obtaining a surface temperature map (</a:t>
            </a:r>
            <a:r>
              <a:rPr lang="en-US" sz="2400" b="1" dirty="0" err="1">
                <a:latin typeface="Times New Roman" panose="02020603050405020304" pitchFamily="18" charset="0"/>
                <a:cs typeface="Times New Roman" panose="02020603050405020304" pitchFamily="18" charset="0"/>
              </a:rPr>
              <a:t>thermogram</a:t>
            </a:r>
            <a:r>
              <a:rPr lang="en-US" sz="2400" b="1" dirty="0">
                <a:latin typeface="Times New Roman" panose="02020603050405020304" pitchFamily="18" charset="0"/>
                <a:cs typeface="Times New Roman" panose="02020603050405020304" pitchFamily="18" charset="0"/>
              </a:rPr>
              <a:t>). It was found that most breast cancer could be characterized by an elevated skin temperature in the region the cancer, </a:t>
            </a:r>
            <a:r>
              <a:rPr lang="en-US" sz="2400" b="1" dirty="0">
                <a:solidFill>
                  <a:srgbClr val="C00000"/>
                </a:solidFill>
                <a:latin typeface="Times New Roman" panose="02020603050405020304" pitchFamily="18" charset="0"/>
                <a:cs typeface="Times New Roman" panose="02020603050405020304" pitchFamily="18" charset="0"/>
              </a:rPr>
              <a:t>The surface temperature above tumor was typically about 1c° higher than that above nearby normal tissue. </a:t>
            </a:r>
            <a:endParaRPr lang="ar-SA" sz="2400" b="1" dirty="0">
              <a:solidFill>
                <a:srgbClr val="C00000"/>
              </a:solidFill>
              <a:latin typeface="Times New Roman" panose="02020603050405020304" pitchFamily="18" charset="0"/>
              <a:cs typeface="Times New Roman" panose="02020603050405020304" pitchFamily="18" charset="0"/>
            </a:endParaRPr>
          </a:p>
        </p:txBody>
      </p:sp>
      <p:sp>
        <p:nvSpPr>
          <p:cNvPr id="6" name="مستطيل 5"/>
          <p:cNvSpPr/>
          <p:nvPr/>
        </p:nvSpPr>
        <p:spPr>
          <a:xfrm>
            <a:off x="448232" y="921494"/>
            <a:ext cx="8444247"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Measurements of body surface temperature indicate that the surface temperature varies from point to point depending upon</a:t>
            </a:r>
            <a:endParaRPr lang="ar-SA"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578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496944" cy="584775"/>
          </a:xfrm>
          <a:prstGeom prst="rect">
            <a:avLst/>
          </a:prstGeom>
        </p:spPr>
        <p:txBody>
          <a:bodyPr wrap="square">
            <a:spAutoFit/>
          </a:bodyPr>
          <a:lstStyle/>
          <a:p>
            <a:pPr algn="l" rtl="0"/>
            <a:r>
              <a:rPr lang="en-US" sz="3200" b="1" dirty="0">
                <a:solidFill>
                  <a:prstClr val="black"/>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4" name="مستطيل 3"/>
          <p:cNvSpPr/>
          <p:nvPr/>
        </p:nvSpPr>
        <p:spPr>
          <a:xfrm>
            <a:off x="201779" y="1508047"/>
            <a:ext cx="8964488" cy="830997"/>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The basic equation describing the radiation emitted by a body was given by </a:t>
            </a:r>
            <a:r>
              <a:rPr lang="en-US" sz="2400" b="1" dirty="0">
                <a:solidFill>
                  <a:srgbClr val="FF0000"/>
                </a:solidFill>
                <a:latin typeface="Times New Roman" pitchFamily="18" charset="0"/>
                <a:cs typeface="Times New Roman" pitchFamily="18" charset="0"/>
              </a:rPr>
              <a:t>Max Plank .</a:t>
            </a:r>
          </a:p>
        </p:txBody>
      </p:sp>
      <p:sp>
        <p:nvSpPr>
          <p:cNvPr id="5" name="مستطيل 4"/>
          <p:cNvSpPr/>
          <p:nvPr/>
        </p:nvSpPr>
        <p:spPr>
          <a:xfrm>
            <a:off x="201779" y="276617"/>
            <a:ext cx="8964488" cy="1200329"/>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One very appealing method of obtaining a thermo gram is to measure </a:t>
            </a:r>
            <a:r>
              <a:rPr lang="en-US" sz="2400" b="1" dirty="0">
                <a:solidFill>
                  <a:srgbClr val="FF0000"/>
                </a:solidFill>
                <a:latin typeface="Times New Roman" pitchFamily="18" charset="0"/>
                <a:cs typeface="Times New Roman" pitchFamily="18" charset="0"/>
              </a:rPr>
              <a:t>the radiation emitted from the body in the infrared (IR) region</a:t>
            </a:r>
            <a:r>
              <a:rPr lang="en-US" sz="2400" b="1" dirty="0">
                <a:solidFill>
                  <a:prstClr val="black"/>
                </a:solidFill>
                <a:latin typeface="Times New Roman" pitchFamily="18" charset="0"/>
                <a:cs typeface="Times New Roman" pitchFamily="18" charset="0"/>
              </a:rPr>
              <a:t>. </a:t>
            </a: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17</a:t>
            </a:fld>
            <a:endParaRPr lang="ar-SA"/>
          </a:p>
        </p:txBody>
      </p:sp>
      <p:sp>
        <p:nvSpPr>
          <p:cNvPr id="7" name="Rectangle 2"/>
          <p:cNvSpPr/>
          <p:nvPr/>
        </p:nvSpPr>
        <p:spPr>
          <a:xfrm>
            <a:off x="71500" y="2531491"/>
            <a:ext cx="8712968" cy="461665"/>
          </a:xfrm>
          <a:prstGeom prst="rect">
            <a:avLst/>
          </a:prstGeom>
        </p:spPr>
        <p:txBody>
          <a:bodyPr wrap="square">
            <a:spAutoFit/>
          </a:bodyPr>
          <a:lstStyle/>
          <a:p>
            <a:pPr algn="l" rtl="0"/>
            <a:r>
              <a:rPr lang="en-US" sz="2400" b="1" dirty="0">
                <a:solidFill>
                  <a:prstClr val="black"/>
                </a:solidFill>
                <a:latin typeface="Times New Roman" panose="02020603050405020304" pitchFamily="18" charset="0"/>
                <a:cs typeface="Times New Roman" pitchFamily="18" charset="0"/>
              </a:rPr>
              <a:t>For our purposes the </a:t>
            </a:r>
            <a:r>
              <a:rPr lang="en-US" sz="2400" b="1" dirty="0">
                <a:solidFill>
                  <a:srgbClr val="FF0000"/>
                </a:solidFill>
                <a:latin typeface="Times New Roman" pitchFamily="18" charset="0"/>
                <a:cs typeface="Times New Roman" pitchFamily="18" charset="0"/>
              </a:rPr>
              <a:t>Stefan-</a:t>
            </a:r>
            <a:r>
              <a:rPr lang="en-US" sz="2400" b="1" dirty="0" err="1">
                <a:solidFill>
                  <a:srgbClr val="FF0000"/>
                </a:solidFill>
                <a:latin typeface="Times New Roman" pitchFamily="18" charset="0"/>
                <a:cs typeface="Times New Roman" pitchFamily="18" charset="0"/>
              </a:rPr>
              <a:t>Boltizman</a:t>
            </a:r>
            <a:r>
              <a:rPr lang="en-US" sz="2400" b="1" dirty="0">
                <a:solidFill>
                  <a:srgbClr val="FF0000"/>
                </a:solidFill>
                <a:latin typeface="Times New Roman" pitchFamily="18" charset="0"/>
                <a:cs typeface="Times New Roman" pitchFamily="18" charset="0"/>
              </a:rPr>
              <a:t> law</a:t>
            </a:r>
            <a:r>
              <a:rPr lang="en-US" sz="2400" b="1" dirty="0">
                <a:latin typeface="Times New Roman" pitchFamily="18" charset="0"/>
                <a:cs typeface="Times New Roman" pitchFamily="18" charset="0"/>
              </a:rPr>
              <a:t> is more useful .</a:t>
            </a:r>
            <a:endParaRPr lang="en-US" sz="2400" dirty="0">
              <a:solidFill>
                <a:srgbClr val="FF0000"/>
              </a:solidFill>
              <a:latin typeface="Times New Roman" pitchFamily="18" charset="0"/>
              <a:cs typeface="Times New Roman" pitchFamily="18" charset="0"/>
            </a:endParaRPr>
          </a:p>
        </p:txBody>
      </p:sp>
      <p:sp>
        <p:nvSpPr>
          <p:cNvPr id="9" name="مستطيل 8"/>
          <p:cNvSpPr/>
          <p:nvPr/>
        </p:nvSpPr>
        <p:spPr>
          <a:xfrm>
            <a:off x="323810" y="3185603"/>
            <a:ext cx="8496380"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The Stefan–Boltzmann law </a:t>
            </a:r>
            <a:r>
              <a:rPr lang="en-US" sz="2400" b="1" dirty="0">
                <a:latin typeface="Times New Roman" pitchFamily="18" charset="0"/>
                <a:cs typeface="Times New Roman" pitchFamily="18" charset="0"/>
              </a:rPr>
              <a:t>states that:</a:t>
            </a:r>
          </a:p>
          <a:p>
            <a:pPr algn="l" rtl="0"/>
            <a:r>
              <a:rPr lang="en-US" sz="2400" b="1" dirty="0">
                <a:solidFill>
                  <a:srgbClr val="0070C0"/>
                </a:solidFill>
                <a:latin typeface="Times New Roman" pitchFamily="18" charset="0"/>
                <a:cs typeface="Times New Roman" pitchFamily="18" charset="0"/>
              </a:rPr>
              <a:t>The total energy radiated per unit surface area of a black body in unit time(</a:t>
            </a:r>
            <a:r>
              <a:rPr lang="en-US" sz="2400" b="1" dirty="0" err="1"/>
              <a:t>E</a:t>
            </a:r>
            <a:r>
              <a:rPr lang="en-US" sz="2400" b="1" baseline="-25000" dirty="0" err="1"/>
              <a:t>r</a:t>
            </a:r>
            <a:r>
              <a:rPr lang="en-US" sz="2400" b="1" dirty="0">
                <a:latin typeface="Times New Roman" pitchFamily="18" charset="0"/>
                <a:cs typeface="Times New Roman" pitchFamily="18" charset="0"/>
              </a:rPr>
              <a:t> )(known as the black-body irradiance,  ), </a:t>
            </a:r>
          </a:p>
          <a:p>
            <a:pPr algn="l" rtl="0"/>
            <a:r>
              <a:rPr lang="en-US" sz="2400" b="1" dirty="0" err="1"/>
              <a:t>E</a:t>
            </a:r>
            <a:r>
              <a:rPr lang="en-US" sz="2400" b="1" baseline="-25000" dirty="0" err="1"/>
              <a:t>r</a:t>
            </a:r>
            <a:r>
              <a:rPr lang="en-US" sz="1600" b="1" baseline="-25000" dirty="0"/>
              <a:t> </a:t>
            </a:r>
            <a:r>
              <a:rPr lang="en-US" sz="2400" b="1" dirty="0">
                <a:solidFill>
                  <a:srgbClr val="0070C0"/>
                </a:solidFill>
                <a:latin typeface="Times New Roman" pitchFamily="18" charset="0"/>
                <a:cs typeface="Times New Roman" pitchFamily="18" charset="0"/>
              </a:rPr>
              <a:t>is directly proportional to the fourth power of the black body's thermodynamic temperature T</a:t>
            </a:r>
            <a:r>
              <a:rPr lang="en-US" sz="2400" b="1" dirty="0">
                <a:latin typeface="Times New Roman" pitchFamily="18" charset="0"/>
                <a:cs typeface="Times New Roman" pitchFamily="18" charset="0"/>
              </a:rPr>
              <a:t> (also called absolute temperature)</a:t>
            </a:r>
            <a:endParaRPr lang="ar-SA" sz="2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22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124200" y="332656"/>
            <a:ext cx="1879041" cy="584775"/>
          </a:xfrm>
          <a:prstGeom prst="rect">
            <a:avLst/>
          </a:prstGeom>
        </p:spPr>
        <p:txBody>
          <a:bodyPr wrap="none">
            <a:spAutoFit/>
          </a:bodyPr>
          <a:lstStyle/>
          <a:p>
            <a:r>
              <a:rPr lang="en-US" sz="3200" b="1" dirty="0" err="1"/>
              <a:t>E</a:t>
            </a:r>
            <a:r>
              <a:rPr lang="en-US" sz="3200" b="1" baseline="-25000" dirty="0" err="1"/>
              <a:t>r</a:t>
            </a:r>
            <a:r>
              <a:rPr lang="en-US" sz="3200" b="1" baseline="-25000" dirty="0"/>
              <a:t> </a:t>
            </a:r>
            <a:r>
              <a:rPr lang="en-US" sz="3200" b="1" dirty="0">
                <a:solidFill>
                  <a:srgbClr val="FF0000"/>
                </a:solidFill>
                <a:latin typeface="Times New Roman" pitchFamily="18" charset="0"/>
                <a:cs typeface="Times New Roman" pitchFamily="18" charset="0"/>
              </a:rPr>
              <a:t>= e </a:t>
            </a:r>
            <a:r>
              <a:rPr lang="en-US" sz="3200" b="1" dirty="0" err="1">
                <a:solidFill>
                  <a:srgbClr val="FF0000"/>
                </a:solidFill>
                <a:latin typeface="Times New Roman" pitchFamily="18" charset="0"/>
                <a:cs typeface="Times New Roman" pitchFamily="18" charset="0"/>
              </a:rPr>
              <a:t>σT</a:t>
            </a:r>
            <a:r>
              <a:rPr lang="en-US" sz="3200" b="1" dirty="0">
                <a:solidFill>
                  <a:srgbClr val="FF0000"/>
                </a:solidFill>
                <a:latin typeface="Times New Roman" pitchFamily="18" charset="0"/>
                <a:cs typeface="Times New Roman" pitchFamily="18" charset="0"/>
              </a:rPr>
              <a:t>⁴ </a:t>
            </a:r>
            <a:endParaRPr lang="ar-SA" sz="3200" dirty="0"/>
          </a:p>
        </p:txBody>
      </p:sp>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18</a:t>
            </a:fld>
            <a:endParaRPr lang="ar-SA"/>
          </a:p>
        </p:txBody>
      </p:sp>
      <mc:AlternateContent xmlns:mc="http://schemas.openxmlformats.org/markup-compatibility/2006" xmlns:a14="http://schemas.microsoft.com/office/drawing/2010/main">
        <mc:Choice Requires="a14">
          <p:sp>
            <p:nvSpPr>
              <p:cNvPr id="8" name="Rectangle 1"/>
              <p:cNvSpPr/>
              <p:nvPr/>
            </p:nvSpPr>
            <p:spPr>
              <a:xfrm>
                <a:off x="455771" y="1268760"/>
                <a:ext cx="8424936" cy="1577996"/>
              </a:xfrm>
              <a:prstGeom prst="rect">
                <a:avLst/>
              </a:prstGeom>
            </p:spPr>
            <p:txBody>
              <a:bodyPr wrap="square">
                <a:spAutoFit/>
              </a:bodyPr>
              <a:lstStyle/>
              <a:p>
                <a:pPr algn="l" rtl="0"/>
                <a:r>
                  <a:rPr lang="en-US" sz="2400" b="1" dirty="0">
                    <a:solidFill>
                      <a:prstClr val="black"/>
                    </a:solidFill>
                    <a:latin typeface="Times New Roman" pitchFamily="18" charset="0"/>
                    <a:cs typeface="Times New Roman" pitchFamily="18" charset="0"/>
                  </a:rPr>
                  <a:t> T; is absolute temperature </a:t>
                </a:r>
                <a:endParaRPr lang="en-US" sz="2400" dirty="0">
                  <a:solidFill>
                    <a:prstClr val="black"/>
                  </a:solidFill>
                  <a:latin typeface="Times New Roman" pitchFamily="18" charset="0"/>
                  <a:cs typeface="Times New Roman" pitchFamily="18" charset="0"/>
                </a:endParaRPr>
              </a:p>
              <a:p>
                <a:pPr algn="l" rtl="0"/>
                <a:r>
                  <a:rPr lang="en-US" sz="2400" b="1" dirty="0">
                    <a:solidFill>
                      <a:prstClr val="black"/>
                    </a:solidFill>
                    <a:latin typeface="Times New Roman" pitchFamily="18" charset="0"/>
                    <a:cs typeface="Times New Roman" pitchFamily="18" charset="0"/>
                  </a:rPr>
                  <a:t>e; is the emissivity =1 for radiation from the body </a:t>
                </a:r>
                <a:endParaRPr lang="en-US" sz="2400" dirty="0">
                  <a:solidFill>
                    <a:prstClr val="black"/>
                  </a:solidFill>
                  <a:latin typeface="Times New Roman" pitchFamily="18" charset="0"/>
                  <a:cs typeface="Times New Roman" pitchFamily="18" charset="0"/>
                </a:endParaRPr>
              </a:p>
              <a:p>
                <a:pPr algn="l" rtl="0"/>
                <a:r>
                  <a:rPr lang="en-US" sz="2400" b="1" dirty="0">
                    <a:solidFill>
                      <a:prstClr val="black"/>
                    </a:solidFill>
                    <a:latin typeface="Times New Roman" pitchFamily="18" charset="0"/>
                    <a:cs typeface="Times New Roman" pitchFamily="18" charset="0"/>
                  </a:rPr>
                  <a:t>σ; is the Stefan </a:t>
                </a:r>
                <a:r>
                  <a:rPr lang="en-US" sz="2400" b="1" dirty="0" err="1">
                    <a:solidFill>
                      <a:prstClr val="black"/>
                    </a:solidFill>
                    <a:latin typeface="Times New Roman" pitchFamily="18" charset="0"/>
                    <a:cs typeface="Times New Roman" pitchFamily="18" charset="0"/>
                  </a:rPr>
                  <a:t>Boltizman</a:t>
                </a:r>
                <a:r>
                  <a:rPr lang="en-US" sz="2400" b="1" dirty="0">
                    <a:solidFill>
                      <a:prstClr val="black"/>
                    </a:solidFill>
                    <a:latin typeface="Times New Roman" pitchFamily="18" charset="0"/>
                    <a:cs typeface="Times New Roman" pitchFamily="18" charset="0"/>
                  </a:rPr>
                  <a:t> constant</a:t>
                </a:r>
              </a:p>
              <a:p>
                <a:pPr algn="l" rtl="0"/>
                <a:r>
                  <a:rPr lang="en-US" sz="2400" b="1" dirty="0">
                    <a:solidFill>
                      <a:prstClr val="black"/>
                    </a:solidFill>
                    <a:latin typeface="Times New Roman" pitchFamily="18" charset="0"/>
                    <a:cs typeface="Times New Roman" pitchFamily="18" charset="0"/>
                  </a:rPr>
                  <a:t>                              = 5.7x</a:t>
                </a:r>
                <a14:m>
                  <m:oMath xmlns:m="http://schemas.openxmlformats.org/officeDocument/2006/math">
                    <m:sSup>
                      <m:sSupPr>
                        <m:ctrlPr>
                          <a:rPr lang="en-US" sz="2400" b="1" i="1" dirty="0" smtClean="0">
                            <a:solidFill>
                              <a:prstClr val="black"/>
                            </a:solidFill>
                            <a:latin typeface="Cambria Math" panose="02040503050406030204" pitchFamily="18" charset="0"/>
                            <a:cs typeface="Times New Roman" pitchFamily="18" charset="0"/>
                          </a:rPr>
                        </m:ctrlPr>
                      </m:sSupPr>
                      <m:e>
                        <m:r>
                          <a:rPr lang="en-US" sz="2400" b="1" i="1" dirty="0" smtClean="0">
                            <a:solidFill>
                              <a:prstClr val="black"/>
                            </a:solidFill>
                            <a:latin typeface="Cambria Math"/>
                            <a:cs typeface="Times New Roman" pitchFamily="18" charset="0"/>
                          </a:rPr>
                          <m:t>𝟏𝟎</m:t>
                        </m:r>
                      </m:e>
                      <m:sup>
                        <m:r>
                          <a:rPr lang="en-US" sz="2400" b="1" i="1" dirty="0" smtClean="0">
                            <a:solidFill>
                              <a:prstClr val="black"/>
                            </a:solidFill>
                            <a:latin typeface="Cambria Math"/>
                            <a:cs typeface="Times New Roman" pitchFamily="18" charset="0"/>
                          </a:rPr>
                          <m:t>−</m:t>
                        </m:r>
                        <m:r>
                          <a:rPr lang="en-US" sz="2400" b="1" i="1" dirty="0" smtClean="0">
                            <a:solidFill>
                              <a:prstClr val="black"/>
                            </a:solidFill>
                            <a:latin typeface="Cambria Math"/>
                            <a:cs typeface="Times New Roman" pitchFamily="18" charset="0"/>
                          </a:rPr>
                          <m:t>𝟏𝟐</m:t>
                        </m:r>
                      </m:sup>
                    </m:sSup>
                    <m:r>
                      <a:rPr lang="en-US" sz="2400" b="1" i="1" dirty="0" smtClean="0">
                        <a:solidFill>
                          <a:prstClr val="black"/>
                        </a:solidFill>
                        <a:latin typeface="Cambria Math"/>
                        <a:cs typeface="Times New Roman" pitchFamily="18" charset="0"/>
                      </a:rPr>
                      <m:t> </m:t>
                    </m:r>
                  </m:oMath>
                </a14:m>
                <a:r>
                  <a:rPr lang="en-US" sz="2400" b="1" dirty="0">
                    <a:solidFill>
                      <a:prstClr val="black"/>
                    </a:solidFill>
                    <a:latin typeface="Times New Roman" pitchFamily="18" charset="0"/>
                    <a:cs typeface="Times New Roman" pitchFamily="18" charset="0"/>
                  </a:rPr>
                  <a:t>W/</a:t>
                </a:r>
                <a14:m>
                  <m:oMath xmlns:m="http://schemas.openxmlformats.org/officeDocument/2006/math">
                    <m:sSup>
                      <m:sSupPr>
                        <m:ctrlPr>
                          <a:rPr lang="en-US" sz="2400" b="1" i="1" dirty="0" smtClean="0">
                            <a:solidFill>
                              <a:prstClr val="black"/>
                            </a:solidFill>
                            <a:latin typeface="Cambria Math" panose="02040503050406030204" pitchFamily="18" charset="0"/>
                            <a:cs typeface="Times New Roman" pitchFamily="18" charset="0"/>
                          </a:rPr>
                        </m:ctrlPr>
                      </m:sSupPr>
                      <m:e>
                        <m:r>
                          <a:rPr lang="en-US" sz="2400" b="1" i="1" dirty="0" smtClean="0">
                            <a:solidFill>
                              <a:prstClr val="black"/>
                            </a:solidFill>
                            <a:latin typeface="Cambria Math"/>
                            <a:cs typeface="Times New Roman" pitchFamily="18" charset="0"/>
                          </a:rPr>
                          <m:t>𝒄𝒎</m:t>
                        </m:r>
                      </m:e>
                      <m:sup>
                        <m:r>
                          <a:rPr lang="en-US" sz="2400" b="1" i="1" dirty="0" smtClean="0">
                            <a:solidFill>
                              <a:prstClr val="black"/>
                            </a:solidFill>
                            <a:latin typeface="Cambria Math"/>
                            <a:cs typeface="Times New Roman" pitchFamily="18" charset="0"/>
                          </a:rPr>
                          <m:t>𝟐</m:t>
                        </m:r>
                      </m:sup>
                    </m:sSup>
                    <m:r>
                      <a:rPr lang="en-US" sz="2400" b="1" i="1" dirty="0" smtClean="0">
                        <a:solidFill>
                          <a:prstClr val="black"/>
                        </a:solidFill>
                        <a:latin typeface="Cambria Math"/>
                        <a:cs typeface="Times New Roman" pitchFamily="18" charset="0"/>
                      </a:rPr>
                      <m:t> .</m:t>
                    </m:r>
                    <m:sSup>
                      <m:sSupPr>
                        <m:ctrlPr>
                          <a:rPr lang="en-US" sz="2400" b="1" i="1" dirty="0" smtClean="0">
                            <a:solidFill>
                              <a:prstClr val="black"/>
                            </a:solidFill>
                            <a:latin typeface="Cambria Math" panose="02040503050406030204" pitchFamily="18" charset="0"/>
                            <a:cs typeface="Times New Roman" pitchFamily="18" charset="0"/>
                          </a:rPr>
                        </m:ctrlPr>
                      </m:sSupPr>
                      <m:e>
                        <m:r>
                          <a:rPr lang="en-US" sz="2400" b="1" i="1" dirty="0" smtClean="0">
                            <a:solidFill>
                              <a:prstClr val="black"/>
                            </a:solidFill>
                            <a:latin typeface="Cambria Math"/>
                            <a:cs typeface="Times New Roman" pitchFamily="18" charset="0"/>
                          </a:rPr>
                          <m:t>𝑲</m:t>
                        </m:r>
                      </m:e>
                      <m:sup>
                        <m:r>
                          <a:rPr lang="en-US" sz="2400" b="1" i="1" dirty="0" smtClean="0">
                            <a:solidFill>
                              <a:prstClr val="black"/>
                            </a:solidFill>
                            <a:latin typeface="Cambria Math"/>
                            <a:cs typeface="Times New Roman" pitchFamily="18" charset="0"/>
                          </a:rPr>
                          <m:t>𝟒</m:t>
                        </m:r>
                      </m:sup>
                    </m:sSup>
                  </m:oMath>
                </a14:m>
                <a:r>
                  <a:rPr lang="en-US" sz="24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mc:Choice>
        <mc:Fallback xmlns="">
          <p:sp>
            <p:nvSpPr>
              <p:cNvPr id="8" name="Rectangle 1"/>
              <p:cNvSpPr>
                <a:spLocks noRot="1" noChangeAspect="1" noMove="1" noResize="1" noEditPoints="1" noAdjustHandles="1" noChangeArrowheads="1" noChangeShapeType="1" noTextEdit="1"/>
              </p:cNvSpPr>
              <p:nvPr/>
            </p:nvSpPr>
            <p:spPr>
              <a:xfrm>
                <a:off x="455771" y="1268760"/>
                <a:ext cx="8424936" cy="1577996"/>
              </a:xfrm>
              <a:prstGeom prst="rect">
                <a:avLst/>
              </a:prstGeom>
              <a:blipFill rotWithShape="0">
                <a:blip r:embed="rId3"/>
                <a:stretch>
                  <a:fillRect l="-1158" t="-3089" b="-8108"/>
                </a:stretch>
              </a:blipFill>
            </p:spPr>
            <p:txBody>
              <a:bodyPr/>
              <a:lstStyle/>
              <a:p>
                <a:r>
                  <a:rPr lang="ar-SA">
                    <a:noFill/>
                  </a:rPr>
                  <a:t> </a:t>
                </a:r>
              </a:p>
            </p:txBody>
          </p:sp>
        </mc:Fallback>
      </mc:AlternateContent>
      <p:sp>
        <p:nvSpPr>
          <p:cNvPr id="9" name="مستطيل 8"/>
          <p:cNvSpPr/>
          <p:nvPr/>
        </p:nvSpPr>
        <p:spPr>
          <a:xfrm>
            <a:off x="455771" y="3216574"/>
            <a:ext cx="8920874" cy="830997"/>
          </a:xfrm>
          <a:prstGeom prst="rect">
            <a:avLst/>
          </a:prstGeom>
        </p:spPr>
        <p:txBody>
          <a:bodyPr wrap="square">
            <a:spAutoFit/>
          </a:bodyPr>
          <a:lstStyle/>
          <a:p>
            <a:pPr algn="l" rtl="0"/>
            <a:r>
              <a:rPr lang="en-US" sz="2400" b="1" dirty="0">
                <a:latin typeface="Times New Roman" pitchFamily="18" charset="0"/>
                <a:cs typeface="Times New Roman" pitchFamily="18" charset="0"/>
              </a:rPr>
              <a:t>The irradiance </a:t>
            </a:r>
            <a:r>
              <a:rPr lang="en-US" sz="2400" b="1" dirty="0" err="1"/>
              <a:t>E</a:t>
            </a:r>
            <a:r>
              <a:rPr lang="en-US" sz="2400" b="1" baseline="-25000" dirty="0" err="1"/>
              <a:t>r</a:t>
            </a:r>
            <a:r>
              <a:rPr lang="en-US" sz="2400" b="1" baseline="-25000" dirty="0"/>
              <a:t> </a:t>
            </a:r>
            <a:r>
              <a:rPr lang="en-US" sz="2400" b="1" dirty="0">
                <a:latin typeface="Times New Roman" pitchFamily="18" charset="0"/>
                <a:cs typeface="Times New Roman" pitchFamily="18" charset="0"/>
              </a:rPr>
              <a:t>has dimensions of energy flux (energy per time per area), </a:t>
            </a:r>
            <a:endParaRPr lang="ar-SA" sz="2400" b="1" dirty="0">
              <a:solidFill>
                <a:srgbClr val="FF0000"/>
              </a:solidFill>
              <a:latin typeface="Times New Roman" pitchFamily="18" charset="0"/>
              <a:cs typeface="Times New Roman" pitchFamily="18" charset="0"/>
            </a:endParaRPr>
          </a:p>
        </p:txBody>
      </p:sp>
      <p:sp>
        <p:nvSpPr>
          <p:cNvPr id="10" name="مستطيل 9"/>
          <p:cNvSpPr/>
          <p:nvPr/>
        </p:nvSpPr>
        <p:spPr>
          <a:xfrm>
            <a:off x="599787" y="4581128"/>
            <a:ext cx="8136904" cy="830997"/>
          </a:xfrm>
          <a:prstGeom prst="rect">
            <a:avLst/>
          </a:prstGeom>
        </p:spPr>
        <p:txBody>
          <a:bodyPr wrap="square">
            <a:spAutoFit/>
          </a:bodyPr>
          <a:lstStyle/>
          <a:p>
            <a:pPr algn="l" rtl="0"/>
            <a:r>
              <a:rPr lang="en-US" sz="2400" b="1" dirty="0">
                <a:latin typeface="Times New Roman" pitchFamily="18" charset="0"/>
                <a:cs typeface="Times New Roman" pitchFamily="18" charset="0"/>
              </a:rPr>
              <a:t>The </a:t>
            </a:r>
            <a:r>
              <a:rPr lang="en-US" sz="2400" b="1" dirty="0">
                <a:solidFill>
                  <a:srgbClr val="FF0000"/>
                </a:solidFill>
                <a:latin typeface="Times New Roman" pitchFamily="18" charset="0"/>
                <a:cs typeface="Times New Roman" pitchFamily="18" charset="0"/>
              </a:rPr>
              <a:t>SI units </a:t>
            </a:r>
            <a:r>
              <a:rPr lang="en-US" sz="2400" b="1" dirty="0">
                <a:latin typeface="Times New Roman" pitchFamily="18" charset="0"/>
                <a:cs typeface="Times New Roman" pitchFamily="18" charset="0"/>
              </a:rPr>
              <a:t>of measure are </a:t>
            </a:r>
            <a:r>
              <a:rPr lang="en-US" sz="2400" b="1" dirty="0">
                <a:solidFill>
                  <a:srgbClr val="FF0000"/>
                </a:solidFill>
                <a:latin typeface="Times New Roman" pitchFamily="18" charset="0"/>
                <a:cs typeface="Times New Roman" pitchFamily="18" charset="0"/>
              </a:rPr>
              <a:t>joules per second per square meter,</a:t>
            </a:r>
            <a:r>
              <a:rPr lang="en-US" sz="2400" b="1" dirty="0">
                <a:latin typeface="Times New Roman" pitchFamily="18" charset="0"/>
                <a:cs typeface="Times New Roman" pitchFamily="18" charset="0"/>
              </a:rPr>
              <a:t> or equivalently, </a:t>
            </a:r>
            <a:r>
              <a:rPr lang="en-US" sz="2400" b="1" dirty="0">
                <a:solidFill>
                  <a:srgbClr val="FF0000"/>
                </a:solidFill>
                <a:latin typeface="Times New Roman" pitchFamily="18" charset="0"/>
                <a:cs typeface="Times New Roman" pitchFamily="18" charset="0"/>
              </a:rPr>
              <a:t>watts per square meter.</a:t>
            </a:r>
            <a:endParaRPr lang="ar-SA" sz="24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603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19</a:t>
            </a:fld>
            <a:endParaRPr lang="ar-SA"/>
          </a:p>
        </p:txBody>
      </p:sp>
      <p:pic>
        <p:nvPicPr>
          <p:cNvPr id="7" name="Picture 2" descr="Stefan–Boltzmann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9" y="1700808"/>
            <a:ext cx="8747374" cy="38188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611560" y="620688"/>
            <a:ext cx="2931445" cy="461665"/>
          </a:xfrm>
          <a:prstGeom prst="rect">
            <a:avLst/>
          </a:prstGeom>
        </p:spPr>
        <p:txBody>
          <a:bodyPr wrap="none">
            <a:spAutoFit/>
          </a:bodyPr>
          <a:lstStyle/>
          <a:p>
            <a:r>
              <a:rPr lang="en-US" sz="2400" b="1" dirty="0">
                <a:solidFill>
                  <a:prstClr val="black"/>
                </a:solidFill>
                <a:latin typeface="Times New Roman" pitchFamily="18" charset="0"/>
                <a:cs typeface="Times New Roman" pitchFamily="18" charset="0"/>
              </a:rPr>
              <a:t>The  power radiated </a:t>
            </a:r>
            <a:endParaRPr lang="ar-SA" sz="2400" dirty="0"/>
          </a:p>
        </p:txBody>
      </p:sp>
    </p:spTree>
    <p:custDataLst>
      <p:tags r:id="rId1"/>
    </p:custDataLst>
    <p:extLst>
      <p:ext uri="{BB962C8B-B14F-4D97-AF65-F5344CB8AC3E}">
        <p14:creationId xmlns:p14="http://schemas.microsoft.com/office/powerpoint/2010/main" val="239534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1187624" y="6356350"/>
            <a:ext cx="5526406" cy="365125"/>
          </a:xfrm>
        </p:spPr>
        <p:txBody>
          <a:bodyPr/>
          <a:lstStyle/>
          <a:p>
            <a:pPr>
              <a:defRPr/>
            </a:pPr>
            <a:r>
              <a:rPr lang="en-US" sz="1600" b="1" dirty="0">
                <a:latin typeface="Arial Narrow" pitchFamily="34" charset="0"/>
              </a:rPr>
              <a:t>University of Basrah-College of Medicine-Physiology Department</a:t>
            </a:r>
          </a:p>
        </p:txBody>
      </p:sp>
      <p:sp>
        <p:nvSpPr>
          <p:cNvPr id="10" name="Slide Number Placeholder 9"/>
          <p:cNvSpPr>
            <a:spLocks noGrp="1"/>
          </p:cNvSpPr>
          <p:nvPr>
            <p:ph type="sldNum" sz="quarter" idx="12"/>
          </p:nvPr>
        </p:nvSpPr>
        <p:spPr/>
        <p:txBody>
          <a:bodyPr/>
          <a:lstStyle/>
          <a:p>
            <a:pPr>
              <a:defRPr/>
            </a:pPr>
            <a:r>
              <a:rPr lang="en-US" sz="1600" b="1" dirty="0">
                <a:latin typeface="Arial Narrow" pitchFamily="34" charset="0"/>
              </a:rPr>
              <a:t>1</a:t>
            </a:r>
            <a:endParaRPr lang="en-AU" sz="1600" b="1" dirty="0">
              <a:latin typeface="Arial Narrow" pitchFamily="34" charset="0"/>
            </a:endParaRPr>
          </a:p>
        </p:txBody>
      </p:sp>
      <p:sp>
        <p:nvSpPr>
          <p:cNvPr id="5" name="Rectangle 1"/>
          <p:cNvSpPr/>
          <p:nvPr/>
        </p:nvSpPr>
        <p:spPr>
          <a:xfrm>
            <a:off x="471911" y="1412776"/>
            <a:ext cx="8567738" cy="4154984"/>
          </a:xfrm>
          <a:prstGeom prst="rect">
            <a:avLst/>
          </a:prstGeom>
        </p:spPr>
        <p:txBody>
          <a:bodyPr>
            <a:spAutoFit/>
          </a:bodyPr>
          <a:lstStyle/>
          <a:p>
            <a:pPr algn="l" rtl="0">
              <a:defRPr/>
            </a:pPr>
            <a:r>
              <a:rPr lang="en-US" sz="2400" b="1" dirty="0">
                <a:solidFill>
                  <a:srgbClr val="FF0000"/>
                </a:solidFill>
                <a:latin typeface="Times New Roman" panose="02020603050405020304" pitchFamily="18" charset="0"/>
                <a:cs typeface="Times New Roman" pitchFamily="18" charset="0"/>
              </a:rPr>
              <a:t>Objectives: </a:t>
            </a:r>
          </a:p>
          <a:p>
            <a:pPr algn="l" rtl="0">
              <a:defRPr/>
            </a:pPr>
            <a:r>
              <a:rPr lang="en-US" sz="2400" b="1" dirty="0">
                <a:latin typeface="Times New Roman" pitchFamily="18" charset="0"/>
                <a:cs typeface="Times New Roman" pitchFamily="18" charset="0"/>
              </a:rPr>
              <a:t>At the end of the lecture the student  will be learning  </a:t>
            </a:r>
          </a:p>
          <a:p>
            <a:pPr marL="342900" indent="-342900" algn="l" rtl="0">
              <a:buFont typeface="Wingdings" pitchFamily="2" charset="2"/>
              <a:buChar char="¤"/>
              <a:defRP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Heat and kinetic energy </a:t>
            </a:r>
          </a:p>
          <a:p>
            <a:pPr marL="342900" indent="-342900" algn="l" rtl="0">
              <a:buFont typeface="Wingdings" pitchFamily="2" charset="2"/>
              <a:buChar char="¤"/>
              <a:defRPr/>
            </a:pPr>
            <a:r>
              <a:rPr lang="en-US" sz="2400" b="1" dirty="0"/>
              <a:t>What is thermoregulation?</a:t>
            </a:r>
            <a:endParaRPr lang="en-US" sz="2400" b="1" dirty="0">
              <a:latin typeface="Times New Roman" panose="02020603050405020304" pitchFamily="18" charset="0"/>
              <a:cs typeface="Times New Roman" panose="02020603050405020304" pitchFamily="18" charset="0"/>
            </a:endParaRPr>
          </a:p>
          <a:p>
            <a:pPr marL="342900" indent="-342900" algn="l" rtl="0">
              <a:buFont typeface="Wingdings" pitchFamily="2" charset="2"/>
              <a:buChar char="¤"/>
              <a:defRPr/>
            </a:pPr>
            <a:r>
              <a:rPr lang="en-US" sz="2400" b="1" dirty="0">
                <a:latin typeface="Times New Roman" pitchFamily="18" charset="0"/>
                <a:cs typeface="Times New Roman" pitchFamily="18" charset="0"/>
              </a:rPr>
              <a:t>Thermometry and temperature scales</a:t>
            </a:r>
          </a:p>
          <a:p>
            <a:pPr marL="342900" indent="-342900" algn="l" rtl="0">
              <a:buFont typeface="Wingdings" pitchFamily="2" charset="2"/>
              <a:buChar char="¤"/>
              <a:defRPr/>
            </a:pPr>
            <a:r>
              <a:rPr lang="en-US" sz="2400" b="1" dirty="0">
                <a:latin typeface="Times New Roman" pitchFamily="18" charset="0"/>
                <a:cs typeface="Times New Roman" pitchFamily="18" charset="0"/>
              </a:rPr>
              <a:t>Types of thermometers and its application in medicine</a:t>
            </a:r>
          </a:p>
          <a:p>
            <a:pPr marL="342900" indent="-342900" algn="l" rtl="0">
              <a:buFont typeface="Wingdings" pitchFamily="2" charset="2"/>
              <a:buChar char="¤"/>
              <a:defRPr/>
            </a:pPr>
            <a:r>
              <a:rPr lang="en-US" sz="2400" b="1" dirty="0">
                <a:solidFill>
                  <a:srgbClr val="C00000"/>
                </a:solidFill>
                <a:latin typeface="Times New Roman" panose="02020603050405020304" pitchFamily="18" charset="0"/>
                <a:cs typeface="Times New Roman" pitchFamily="18" charset="0"/>
              </a:rPr>
              <a:t>Heat Therapy </a:t>
            </a:r>
          </a:p>
          <a:p>
            <a:pPr marL="342900" indent="-342900" algn="l" rtl="0">
              <a:buFont typeface="Wingdings" pitchFamily="2" charset="2"/>
              <a:buChar char="¤"/>
              <a:defRPr/>
            </a:pPr>
            <a:r>
              <a:rPr lang="en-US" sz="2400" b="1" dirty="0">
                <a:solidFill>
                  <a:srgbClr val="C00000"/>
                </a:solidFill>
                <a:latin typeface="Times New Roman" panose="02020603050405020304" pitchFamily="18" charset="0"/>
                <a:cs typeface="Times New Roman" pitchFamily="18" charset="0"/>
              </a:rPr>
              <a:t>The physical methods of producing  heat in the body </a:t>
            </a:r>
          </a:p>
          <a:p>
            <a:pPr marL="342900" indent="-342900" algn="l" rtl="0">
              <a:buFont typeface="Wingdings" pitchFamily="2" charset="2"/>
              <a:buChar char="¤"/>
              <a:defRPr/>
            </a:pPr>
            <a:r>
              <a:rPr lang="en-US" sz="2400" b="1" dirty="0">
                <a:latin typeface="Times New Roman" pitchFamily="18" charset="0"/>
                <a:cs typeface="Times New Roman" pitchFamily="18" charset="0"/>
              </a:rPr>
              <a:t> </a:t>
            </a:r>
          </a:p>
          <a:p>
            <a:pPr marL="342900" indent="-342900" algn="l" rtl="0">
              <a:buFont typeface="Wingdings" pitchFamily="2" charset="2"/>
              <a:buChar char="¤"/>
              <a:defRPr/>
            </a:pPr>
            <a:endParaRPr lang="en-US" sz="2400" dirty="0">
              <a:latin typeface="Times New Roman" panose="02020603050405020304" pitchFamily="18" charset="0"/>
              <a:cs typeface="Times New Roman" panose="02020603050405020304" pitchFamily="18" charset="0"/>
            </a:endParaRPr>
          </a:p>
          <a:p>
            <a:pPr marL="342900" indent="-342900" algn="l" rtl="0">
              <a:buFont typeface="Wingdings" pitchFamily="2" charset="2"/>
              <a:buChar char="¤"/>
              <a:defRPr/>
            </a:pPr>
            <a:endParaRPr lang="en-US" sz="2400" dirty="0">
              <a:latin typeface="Times New Roman" panose="02020603050405020304" pitchFamily="18" charset="0"/>
              <a:cs typeface="Times New Roman" panose="02020603050405020304" pitchFamily="18" charset="0"/>
            </a:endParaRPr>
          </a:p>
        </p:txBody>
      </p:sp>
      <p:sp>
        <p:nvSpPr>
          <p:cNvPr id="2" name="مستطيل 1"/>
          <p:cNvSpPr/>
          <p:nvPr/>
        </p:nvSpPr>
        <p:spPr>
          <a:xfrm>
            <a:off x="2364256" y="188640"/>
            <a:ext cx="2904962"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Heat in Medicine </a:t>
            </a:r>
            <a:endParaRPr lang="ar-SA" sz="2800" dirty="0"/>
          </a:p>
        </p:txBody>
      </p:sp>
    </p:spTree>
    <p:extLst>
      <p:ext uri="{BB962C8B-B14F-4D97-AF65-F5344CB8AC3E}">
        <p14:creationId xmlns:p14="http://schemas.microsoft.com/office/powerpoint/2010/main" val="330426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مستطيل 2"/>
              <p:cNvSpPr/>
              <p:nvPr/>
            </p:nvSpPr>
            <p:spPr>
              <a:xfrm>
                <a:off x="395536" y="41243"/>
                <a:ext cx="8496944" cy="4657044"/>
              </a:xfrm>
              <a:prstGeom prst="rect">
                <a:avLst/>
              </a:prstGeom>
            </p:spPr>
            <p:txBody>
              <a:bodyPr wrap="square">
                <a:spAutoFit/>
              </a:bodyPr>
              <a:lstStyle/>
              <a:p>
                <a:pPr algn="l" rtl="0">
                  <a:lnSpc>
                    <a:spcPct val="150000"/>
                  </a:lnSpc>
                </a:pPr>
                <a:r>
                  <a:rPr lang="en-US" sz="2800" b="1" dirty="0">
                    <a:solidFill>
                      <a:srgbClr val="C00000"/>
                    </a:solidFill>
                    <a:latin typeface="Times New Roman" pitchFamily="18" charset="0"/>
                    <a:cs typeface="Times New Roman" pitchFamily="18" charset="0"/>
                  </a:rPr>
                  <a:t>Example:</a:t>
                </a:r>
              </a:p>
              <a:p>
                <a:pPr algn="l" rtl="0">
                  <a:lnSpc>
                    <a:spcPct val="150000"/>
                  </a:lnSpc>
                </a:pPr>
                <a:r>
                  <a:rPr lang="en-US" sz="2800" b="1" dirty="0">
                    <a:solidFill>
                      <a:prstClr val="black"/>
                    </a:solidFill>
                    <a:latin typeface="Times New Roman" pitchFamily="18" charset="0"/>
                    <a:cs typeface="Times New Roman" pitchFamily="18" charset="0"/>
                  </a:rPr>
                  <a:t>a. What  is the power radiated per square centimeters from skin at a temp. of 306°K.?</a:t>
                </a:r>
              </a:p>
              <a:p>
                <a:pPr algn="l" rtl="0">
                  <a:lnSpc>
                    <a:spcPct val="150000"/>
                  </a:lnSpc>
                </a:pPr>
                <a:r>
                  <a:rPr lang="en-US" sz="2800" b="1" dirty="0" err="1">
                    <a:solidFill>
                      <a:srgbClr val="FF0000"/>
                    </a:solidFill>
                  </a:rPr>
                  <a:t>E</a:t>
                </a:r>
                <a:r>
                  <a:rPr lang="en-US" sz="2800" b="1" baseline="-25000" dirty="0" err="1">
                    <a:solidFill>
                      <a:srgbClr val="FF0000"/>
                    </a:solidFill>
                  </a:rPr>
                  <a:t>r</a:t>
                </a:r>
                <a:r>
                  <a:rPr lang="en-US" sz="2800" b="1" baseline="-25000" dirty="0"/>
                  <a:t> </a:t>
                </a:r>
                <a:r>
                  <a:rPr lang="pl-PL" sz="2800" b="1" dirty="0">
                    <a:solidFill>
                      <a:srgbClr val="FF0000"/>
                    </a:solidFill>
                    <a:latin typeface="Times New Roman" pitchFamily="18" charset="0"/>
                    <a:cs typeface="Times New Roman" pitchFamily="18" charset="0"/>
                  </a:rPr>
                  <a:t>= e σT</a:t>
                </a:r>
                <a14:m>
                  <m:oMath xmlns:m="http://schemas.openxmlformats.org/officeDocument/2006/math">
                    <m:sSup>
                      <m:sSupPr>
                        <m:ctrlPr>
                          <a:rPr lang="pl-PL" sz="2800" b="1" i="1" dirty="0">
                            <a:solidFill>
                              <a:srgbClr val="FF0000"/>
                            </a:solidFill>
                            <a:latin typeface="Cambria Math" panose="02040503050406030204" pitchFamily="18" charset="0"/>
                            <a:cs typeface="Times New Roman" pitchFamily="18" charset="0"/>
                          </a:rPr>
                        </m:ctrlPr>
                      </m:sSupPr>
                      <m:e>
                        <m:r>
                          <a:rPr lang="en-US" sz="2800" b="1" i="1" dirty="0">
                            <a:solidFill>
                              <a:srgbClr val="FF0000"/>
                            </a:solidFill>
                            <a:latin typeface="Cambria Math"/>
                            <a:cs typeface="Times New Roman" pitchFamily="18" charset="0"/>
                          </a:rPr>
                          <m:t> </m:t>
                        </m:r>
                      </m:e>
                      <m:sup>
                        <m:r>
                          <a:rPr lang="en-US" sz="2800" b="1" i="1" dirty="0">
                            <a:solidFill>
                              <a:srgbClr val="FF0000"/>
                            </a:solidFill>
                            <a:latin typeface="Cambria Math"/>
                            <a:cs typeface="Times New Roman" pitchFamily="18" charset="0"/>
                          </a:rPr>
                          <m:t>𝟒</m:t>
                        </m:r>
                      </m:sup>
                    </m:sSup>
                  </m:oMath>
                </a14:m>
                <a:r>
                  <a:rPr lang="pl-PL" sz="2800" b="1" dirty="0">
                    <a:solidFill>
                      <a:srgbClr val="FF0000"/>
                    </a:solidFill>
                    <a:latin typeface="Times New Roman" pitchFamily="18" charset="0"/>
                    <a:cs typeface="Times New Roman" pitchFamily="18" charset="0"/>
                  </a:rPr>
                  <a:t>= (5.7×</a:t>
                </a:r>
                <a14:m>
                  <m:oMath xmlns:m="http://schemas.openxmlformats.org/officeDocument/2006/math">
                    <m:sSup>
                      <m:sSupPr>
                        <m:ctrlPr>
                          <a:rPr lang="pl-PL" sz="2800" b="1" i="1" dirty="0" smtClean="0">
                            <a:solidFill>
                              <a:srgbClr val="FF0000"/>
                            </a:solidFill>
                            <a:latin typeface="Cambria Math" panose="02040503050406030204" pitchFamily="18" charset="0"/>
                            <a:cs typeface="Times New Roman" pitchFamily="18" charset="0"/>
                          </a:rPr>
                        </m:ctrlPr>
                      </m:sSupPr>
                      <m:e>
                        <m:r>
                          <a:rPr lang="en-US" sz="2800" b="1" i="1" dirty="0" smtClean="0">
                            <a:solidFill>
                              <a:srgbClr val="FF0000"/>
                            </a:solidFill>
                            <a:latin typeface="Cambria Math"/>
                            <a:cs typeface="Times New Roman" pitchFamily="18" charset="0"/>
                          </a:rPr>
                          <m:t>𝟏𝟎</m:t>
                        </m:r>
                      </m:e>
                      <m:sup>
                        <m:r>
                          <a:rPr lang="en-US" sz="2800" b="1" i="1" dirty="0" smtClean="0">
                            <a:solidFill>
                              <a:srgbClr val="FF0000"/>
                            </a:solidFill>
                            <a:latin typeface="Cambria Math"/>
                            <a:cs typeface="Times New Roman" pitchFamily="18" charset="0"/>
                          </a:rPr>
                          <m:t>−</m:t>
                        </m:r>
                        <m:r>
                          <a:rPr lang="en-US" sz="2800" b="1" i="1" dirty="0" smtClean="0">
                            <a:solidFill>
                              <a:srgbClr val="FF0000"/>
                            </a:solidFill>
                            <a:latin typeface="Cambria Math"/>
                            <a:cs typeface="Times New Roman" pitchFamily="18" charset="0"/>
                          </a:rPr>
                          <m:t>𝟏𝟐</m:t>
                        </m:r>
                      </m:sup>
                    </m:sSup>
                    <m:r>
                      <a:rPr lang="en-US" sz="2800" b="1" i="1" dirty="0" smtClean="0">
                        <a:solidFill>
                          <a:srgbClr val="FF0000"/>
                        </a:solidFill>
                        <a:latin typeface="Cambria Math"/>
                        <a:cs typeface="Times New Roman" pitchFamily="18" charset="0"/>
                      </a:rPr>
                      <m:t> </m:t>
                    </m:r>
                  </m:oMath>
                </a14:m>
                <a:r>
                  <a:rPr lang="pl-PL" sz="2800" b="1" dirty="0">
                    <a:solidFill>
                      <a:srgbClr val="FF0000"/>
                    </a:solidFill>
                    <a:latin typeface="Times New Roman" pitchFamily="18" charset="0"/>
                    <a:cs typeface="Times New Roman" pitchFamily="18" charset="0"/>
                  </a:rPr>
                  <a:t>)(306)</a:t>
                </a:r>
                <a14:m>
                  <m:oMath xmlns:m="http://schemas.openxmlformats.org/officeDocument/2006/math">
                    <m:sSup>
                      <m:sSupPr>
                        <m:ctrlPr>
                          <a:rPr lang="pl-PL" sz="2800" b="1" i="1" dirty="0" smtClean="0">
                            <a:solidFill>
                              <a:srgbClr val="FF0000"/>
                            </a:solidFill>
                            <a:latin typeface="Cambria Math" panose="02040503050406030204" pitchFamily="18" charset="0"/>
                            <a:cs typeface="Times New Roman" pitchFamily="18" charset="0"/>
                          </a:rPr>
                        </m:ctrlPr>
                      </m:sSupPr>
                      <m:e>
                        <m:r>
                          <a:rPr lang="en-US" sz="2800" b="1" i="1" dirty="0" smtClean="0">
                            <a:solidFill>
                              <a:srgbClr val="FF0000"/>
                            </a:solidFill>
                            <a:latin typeface="Cambria Math"/>
                            <a:cs typeface="Times New Roman" pitchFamily="18" charset="0"/>
                          </a:rPr>
                          <m:t> </m:t>
                        </m:r>
                      </m:e>
                      <m:sup>
                        <m:r>
                          <a:rPr lang="en-US" sz="2800" b="1" i="1" dirty="0" smtClean="0">
                            <a:solidFill>
                              <a:srgbClr val="FF0000"/>
                            </a:solidFill>
                            <a:latin typeface="Cambria Math"/>
                            <a:cs typeface="Times New Roman" pitchFamily="18" charset="0"/>
                          </a:rPr>
                          <m:t>𝟒</m:t>
                        </m:r>
                      </m:sup>
                    </m:sSup>
                    <m:r>
                      <a:rPr lang="en-US" sz="2800" b="1" i="1" dirty="0" smtClean="0">
                        <a:solidFill>
                          <a:srgbClr val="FF0000"/>
                        </a:solidFill>
                        <a:latin typeface="Cambria Math"/>
                        <a:cs typeface="Times New Roman" pitchFamily="18" charset="0"/>
                      </a:rPr>
                      <m:t> </m:t>
                    </m:r>
                  </m:oMath>
                </a14:m>
                <a:r>
                  <a:rPr lang="pl-PL" sz="2800" b="1" dirty="0">
                    <a:solidFill>
                      <a:srgbClr val="FF0000"/>
                    </a:solidFill>
                    <a:latin typeface="Times New Roman" pitchFamily="18" charset="0"/>
                    <a:cs typeface="Times New Roman" pitchFamily="18" charset="0"/>
                  </a:rPr>
                  <a:t>= 0.05W/cm²</a:t>
                </a:r>
                <a:endParaRPr lang="en-US" sz="2800" b="1" dirty="0">
                  <a:solidFill>
                    <a:srgbClr val="FF0000"/>
                  </a:solidFill>
                  <a:latin typeface="Times New Roman" pitchFamily="18" charset="0"/>
                  <a:cs typeface="Times New Roman" pitchFamily="18" charset="0"/>
                </a:endParaRPr>
              </a:p>
              <a:p>
                <a:pPr algn="l" rtl="0">
                  <a:lnSpc>
                    <a:spcPct val="150000"/>
                  </a:lnSpc>
                </a:pPr>
                <a:r>
                  <a:rPr lang="en-US" sz="2800" b="1" dirty="0">
                    <a:solidFill>
                      <a:prstClr val="black"/>
                    </a:solidFill>
                    <a:latin typeface="Times New Roman" pitchFamily="18" charset="0"/>
                    <a:cs typeface="Times New Roman" pitchFamily="18" charset="0"/>
                  </a:rPr>
                  <a:t>b. What  is the power radiated from a nude body 1.75m²(1.75×10</a:t>
                </a:r>
                <a14:m>
                  <m:oMath xmlns:m="http://schemas.openxmlformats.org/officeDocument/2006/math">
                    <m:sSup>
                      <m:sSupPr>
                        <m:ctrlPr>
                          <a:rPr lang="en-US" sz="2800" b="1" i="1" dirty="0" smtClean="0">
                            <a:solidFill>
                              <a:prstClr val="black"/>
                            </a:solidFill>
                            <a:latin typeface="Cambria Math" panose="02040503050406030204" pitchFamily="18" charset="0"/>
                            <a:cs typeface="Times New Roman" pitchFamily="18" charset="0"/>
                          </a:rPr>
                        </m:ctrlPr>
                      </m:sSupPr>
                      <m:e>
                        <m:r>
                          <a:rPr lang="en-US" sz="2800" b="1" i="1" dirty="0" smtClean="0">
                            <a:solidFill>
                              <a:prstClr val="black"/>
                            </a:solidFill>
                            <a:latin typeface="Cambria Math"/>
                            <a:cs typeface="Times New Roman" pitchFamily="18" charset="0"/>
                          </a:rPr>
                          <m:t> </m:t>
                        </m:r>
                      </m:e>
                      <m:sup>
                        <m:r>
                          <a:rPr lang="en-US" sz="2800" b="1" i="1" dirty="0" smtClean="0">
                            <a:solidFill>
                              <a:prstClr val="black"/>
                            </a:solidFill>
                            <a:latin typeface="Cambria Math"/>
                            <a:cs typeface="Times New Roman" pitchFamily="18" charset="0"/>
                          </a:rPr>
                          <m:t>𝟒</m:t>
                        </m:r>
                      </m:sup>
                    </m:sSup>
                    <m:r>
                      <a:rPr lang="en-US" sz="2800" b="1" i="1" dirty="0" smtClean="0">
                        <a:solidFill>
                          <a:prstClr val="black"/>
                        </a:solidFill>
                        <a:latin typeface="Cambria Math"/>
                        <a:cs typeface="Times New Roman" pitchFamily="18" charset="0"/>
                      </a:rPr>
                      <m:t> </m:t>
                    </m:r>
                  </m:oMath>
                </a14:m>
                <a:r>
                  <a:rPr lang="en-US" sz="2800" b="1" dirty="0">
                    <a:solidFill>
                      <a:prstClr val="black"/>
                    </a:solidFill>
                    <a:latin typeface="Times New Roman" pitchFamily="18" charset="0"/>
                    <a:cs typeface="Times New Roman" pitchFamily="18" charset="0"/>
                  </a:rPr>
                  <a:t> cm²) in area?  </a:t>
                </a:r>
              </a:p>
              <a:p>
                <a:pPr algn="l" rtl="0">
                  <a:lnSpc>
                    <a:spcPct val="150000"/>
                  </a:lnSpc>
                </a:pPr>
                <a:r>
                  <a:rPr lang="en-US" sz="2800" b="1" dirty="0">
                    <a:solidFill>
                      <a:srgbClr val="FF0000"/>
                    </a:solidFill>
                    <a:latin typeface="Times New Roman" pitchFamily="18" charset="0"/>
                    <a:cs typeface="Times New Roman" pitchFamily="18" charset="0"/>
                  </a:rPr>
                  <a:t>power</a:t>
                </a:r>
                <a:r>
                  <a:rPr lang="en-US" sz="2800" b="1" dirty="0">
                    <a:solidFill>
                      <a:prstClr val="black"/>
                    </a:solidFill>
                    <a:latin typeface="Times New Roman" pitchFamily="18" charset="0"/>
                    <a:cs typeface="Times New Roman" pitchFamily="18" charset="0"/>
                  </a:rPr>
                  <a:t> </a:t>
                </a:r>
                <a:r>
                  <a:rPr lang="pl-PL" sz="2800" b="1" dirty="0">
                    <a:solidFill>
                      <a:srgbClr val="FF0000"/>
                    </a:solidFill>
                    <a:latin typeface="Times New Roman" pitchFamily="18" charset="0"/>
                    <a:cs typeface="Times New Roman" pitchFamily="18" charset="0"/>
                  </a:rPr>
                  <a:t>= (0.05) (1.75×10</a:t>
                </a:r>
                <a14:m>
                  <m:oMath xmlns:m="http://schemas.openxmlformats.org/officeDocument/2006/math">
                    <m:sSup>
                      <m:sSupPr>
                        <m:ctrlPr>
                          <a:rPr lang="en-US" sz="2800" b="1" i="1" dirty="0">
                            <a:solidFill>
                              <a:srgbClr val="FF0000"/>
                            </a:solidFill>
                            <a:latin typeface="Cambria Math" panose="02040503050406030204" pitchFamily="18" charset="0"/>
                            <a:cs typeface="Times New Roman" pitchFamily="18" charset="0"/>
                          </a:rPr>
                        </m:ctrlPr>
                      </m:sSupPr>
                      <m:e>
                        <m:r>
                          <a:rPr lang="en-US" sz="2800" b="1" i="1" dirty="0">
                            <a:solidFill>
                              <a:srgbClr val="FF0000"/>
                            </a:solidFill>
                            <a:latin typeface="Cambria Math"/>
                            <a:cs typeface="Times New Roman" pitchFamily="18" charset="0"/>
                          </a:rPr>
                          <m:t> </m:t>
                        </m:r>
                      </m:e>
                      <m:sup>
                        <m:r>
                          <a:rPr lang="en-US" sz="2800" b="1" i="1" dirty="0">
                            <a:solidFill>
                              <a:srgbClr val="FF0000"/>
                            </a:solidFill>
                            <a:latin typeface="Cambria Math"/>
                            <a:cs typeface="Times New Roman" pitchFamily="18" charset="0"/>
                          </a:rPr>
                          <m:t>𝟒</m:t>
                        </m:r>
                      </m:sup>
                    </m:sSup>
                    <m:r>
                      <a:rPr lang="en-US" sz="2800" b="1" i="1" dirty="0">
                        <a:solidFill>
                          <a:srgbClr val="FF0000"/>
                        </a:solidFill>
                        <a:latin typeface="Cambria Math"/>
                        <a:cs typeface="Times New Roman" pitchFamily="18" charset="0"/>
                      </a:rPr>
                      <m:t> </m:t>
                    </m:r>
                  </m:oMath>
                </a14:m>
                <a:r>
                  <a:rPr lang="pl-PL" sz="2800" b="1" dirty="0">
                    <a:solidFill>
                      <a:srgbClr val="FF0000"/>
                    </a:solidFill>
                    <a:latin typeface="Times New Roman" pitchFamily="18" charset="0"/>
                    <a:cs typeface="Times New Roman" pitchFamily="18" charset="0"/>
                  </a:rPr>
                  <a:t>cm²)= 875 W</a:t>
                </a:r>
              </a:p>
            </p:txBody>
          </p:sp>
        </mc:Choice>
        <mc:Fallback xmlns="">
          <p:sp>
            <p:nvSpPr>
              <p:cNvPr id="3" name="مستطيل 2"/>
              <p:cNvSpPr>
                <a:spLocks noRot="1" noChangeAspect="1" noMove="1" noResize="1" noEditPoints="1" noAdjustHandles="1" noChangeArrowheads="1" noChangeShapeType="1" noTextEdit="1"/>
              </p:cNvSpPr>
              <p:nvPr/>
            </p:nvSpPr>
            <p:spPr>
              <a:xfrm>
                <a:off x="395536" y="41243"/>
                <a:ext cx="8496944" cy="4657044"/>
              </a:xfrm>
              <a:prstGeom prst="rect">
                <a:avLst/>
              </a:prstGeom>
              <a:blipFill>
                <a:blip r:embed="rId5"/>
                <a:stretch>
                  <a:fillRect l="-1506" r="-287" b="-1047"/>
                </a:stretch>
              </a:blipFill>
            </p:spPr>
            <p:txBody>
              <a:bodyPr/>
              <a:lstStyle/>
              <a:p>
                <a:r>
                  <a:rPr lang="ar-SA">
                    <a:noFill/>
                  </a:rPr>
                  <a:t> </a:t>
                </a:r>
              </a:p>
            </p:txBody>
          </p:sp>
        </mc:Fallback>
      </mc:AlternateContent>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20</a:t>
            </a:fld>
            <a:endParaRPr lang="ar-SA"/>
          </a:p>
        </p:txBody>
      </p:sp>
    </p:spTree>
    <p:custDataLst>
      <p:tags r:id="rId1"/>
    </p:custDataLst>
    <p:extLst>
      <p:ext uri="{BB962C8B-B14F-4D97-AF65-F5344CB8AC3E}">
        <p14:creationId xmlns:p14="http://schemas.microsoft.com/office/powerpoint/2010/main" val="291469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21</a:t>
            </a:fld>
            <a:endParaRPr lang="ar-SA"/>
          </a:p>
        </p:txBody>
      </p:sp>
      <p:sp>
        <p:nvSpPr>
          <p:cNvPr id="4" name="مستطيل 3"/>
          <p:cNvSpPr/>
          <p:nvPr/>
        </p:nvSpPr>
        <p:spPr>
          <a:xfrm>
            <a:off x="269448" y="1252210"/>
            <a:ext cx="8371656"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Thermography</a:t>
            </a:r>
            <a:r>
              <a:rPr lang="en-US" sz="2400" b="1" dirty="0">
                <a:latin typeface="Times New Roman" panose="02020603050405020304" pitchFamily="18" charset="0"/>
                <a:cs typeface="Times New Roman" panose="02020603050405020304" pitchFamily="18" charset="0"/>
              </a:rPr>
              <a:t> is a test that uses an infrared camera to detect heat patterns and blood flow in body tissues.</a:t>
            </a:r>
            <a:endParaRPr lang="ar-SA" sz="2400" b="1" dirty="0">
              <a:latin typeface="Times New Roman" panose="02020603050405020304" pitchFamily="18" charset="0"/>
              <a:cs typeface="Times New Roman" panose="02020603050405020304" pitchFamily="18" charset="0"/>
            </a:endParaRPr>
          </a:p>
        </p:txBody>
      </p:sp>
      <p:sp>
        <p:nvSpPr>
          <p:cNvPr id="5" name="مستطيل 4"/>
          <p:cNvSpPr/>
          <p:nvPr/>
        </p:nvSpPr>
        <p:spPr>
          <a:xfrm>
            <a:off x="228600" y="2080701"/>
            <a:ext cx="8686800" cy="156966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Digital infrared thermal imaging (DITI) </a:t>
            </a:r>
            <a:r>
              <a:rPr lang="en-US" sz="2400" b="1" dirty="0">
                <a:latin typeface="Times New Roman" panose="02020603050405020304" pitchFamily="18" charset="0"/>
                <a:cs typeface="Times New Roman" panose="02020603050405020304" pitchFamily="18" charset="0"/>
              </a:rPr>
              <a:t>is the type of thermography that’s used to diagnose breast cancer. DITI reveals temperature differences on the surface of the breasts to diagnose breast cancer.</a:t>
            </a:r>
            <a:endParaRPr lang="ar-SA" sz="2400" b="1" dirty="0">
              <a:latin typeface="Times New Roman" panose="02020603050405020304" pitchFamily="18" charset="0"/>
              <a:cs typeface="Times New Roman" panose="02020603050405020304" pitchFamily="18" charset="0"/>
            </a:endParaRPr>
          </a:p>
        </p:txBody>
      </p:sp>
      <p:sp>
        <p:nvSpPr>
          <p:cNvPr id="6" name="مستطيل 5"/>
          <p:cNvSpPr/>
          <p:nvPr/>
        </p:nvSpPr>
        <p:spPr>
          <a:xfrm>
            <a:off x="179398" y="3532219"/>
            <a:ext cx="8281672" cy="1569660"/>
          </a:xfrm>
          <a:prstGeom prst="rect">
            <a:avLst/>
          </a:prstGeom>
        </p:spPr>
        <p:txBody>
          <a:bodyPr wrap="square">
            <a:spAutoFit/>
          </a:bodyPr>
          <a:lstStyle/>
          <a:p>
            <a:pPr algn="l" rtl="0"/>
            <a:r>
              <a:rPr lang="en-US" sz="2400" b="1" dirty="0">
                <a:solidFill>
                  <a:srgbClr val="0070C0"/>
                </a:solidFill>
                <a:latin typeface="Times New Roman" panose="02020603050405020304" pitchFamily="18" charset="0"/>
                <a:cs typeface="Times New Roman" panose="02020603050405020304" pitchFamily="18" charset="0"/>
              </a:rPr>
              <a:t>The idea behind this test is that, as cancer cells multiply, they need more oxygen-rich blood to grow. </a:t>
            </a:r>
          </a:p>
          <a:p>
            <a:pPr algn="l" rtl="0"/>
            <a:r>
              <a:rPr lang="en-US" sz="2400" b="1" dirty="0">
                <a:solidFill>
                  <a:srgbClr val="0070C0"/>
                </a:solidFill>
                <a:latin typeface="Times New Roman" panose="02020603050405020304" pitchFamily="18" charset="0"/>
                <a:cs typeface="Times New Roman" panose="02020603050405020304" pitchFamily="18" charset="0"/>
              </a:rPr>
              <a:t>When blood flow to the tumor increases, the temperature around it rises.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7" name="مستطيل 6"/>
          <p:cNvSpPr/>
          <p:nvPr/>
        </p:nvSpPr>
        <p:spPr>
          <a:xfrm>
            <a:off x="2051720" y="310199"/>
            <a:ext cx="4095994" cy="584775"/>
          </a:xfrm>
          <a:prstGeom prst="rect">
            <a:avLst/>
          </a:prstGeom>
        </p:spPr>
        <p:txBody>
          <a:bodyPr wrap="none">
            <a:spAutoFit/>
          </a:bodyPr>
          <a:lstStyle/>
          <a:p>
            <a:pPr lvl="0" algn="ctr" rtl="0" fontAlgn="base">
              <a:spcBef>
                <a:spcPct val="0"/>
              </a:spcBef>
              <a:spcAft>
                <a:spcPct val="0"/>
              </a:spcAft>
            </a:pPr>
            <a:r>
              <a:rPr lang="en-US" sz="3200" b="1" dirty="0">
                <a:solidFill>
                  <a:srgbClr val="00B0F0"/>
                </a:solidFill>
                <a:latin typeface="Times New Roman" pitchFamily="18" charset="0"/>
                <a:ea typeface="Times New Roman" pitchFamily="18" charset="0"/>
                <a:cs typeface="Times New Roman" pitchFamily="18" charset="0"/>
              </a:rPr>
              <a:t>THERMOGRAPHIC</a:t>
            </a:r>
            <a:endParaRPr lang="en-US" sz="3200" dirty="0">
              <a:solidFill>
                <a:srgbClr val="00B0F0"/>
              </a:solidFill>
              <a:latin typeface="Arial" pitchFamily="34" charset="0"/>
              <a:cs typeface="Arial" pitchFamily="34" charset="0"/>
            </a:endParaRPr>
          </a:p>
        </p:txBody>
      </p:sp>
      <p:pic>
        <p:nvPicPr>
          <p:cNvPr id="8" name="صورة 7"/>
          <p:cNvPicPr>
            <a:picLocks noChangeAspect="1"/>
          </p:cNvPicPr>
          <p:nvPr/>
        </p:nvPicPr>
        <p:blipFill rotWithShape="1">
          <a:blip r:embed="rId3"/>
          <a:srcRect t="14563" b="18500"/>
          <a:stretch/>
        </p:blipFill>
        <p:spPr>
          <a:xfrm>
            <a:off x="6113538" y="4869073"/>
            <a:ext cx="2505075" cy="1988927"/>
          </a:xfrm>
          <a:prstGeom prst="rect">
            <a:avLst/>
          </a:prstGeom>
        </p:spPr>
      </p:pic>
    </p:spTree>
    <p:custDataLst>
      <p:tags r:id="rId1"/>
    </p:custDataLst>
    <p:extLst>
      <p:ext uri="{BB962C8B-B14F-4D97-AF65-F5344CB8AC3E}">
        <p14:creationId xmlns:p14="http://schemas.microsoft.com/office/powerpoint/2010/main" val="2335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22</a:t>
            </a:fld>
            <a:endParaRPr lang="ar-SA"/>
          </a:p>
        </p:txBody>
      </p:sp>
      <p:pic>
        <p:nvPicPr>
          <p:cNvPr id="4" name="صورة 3"/>
          <p:cNvPicPr>
            <a:picLocks noChangeAspect="1"/>
          </p:cNvPicPr>
          <p:nvPr/>
        </p:nvPicPr>
        <p:blipFill>
          <a:blip r:embed="rId3"/>
          <a:stretch>
            <a:fillRect/>
          </a:stretch>
        </p:blipFill>
        <p:spPr>
          <a:xfrm>
            <a:off x="1187624" y="2420887"/>
            <a:ext cx="6048672" cy="2354581"/>
          </a:xfrm>
          <a:prstGeom prst="rect">
            <a:avLst/>
          </a:prstGeom>
        </p:spPr>
      </p:pic>
      <p:sp>
        <p:nvSpPr>
          <p:cNvPr id="5" name="مستطيل 4"/>
          <p:cNvSpPr/>
          <p:nvPr/>
        </p:nvSpPr>
        <p:spPr>
          <a:xfrm>
            <a:off x="229029" y="4778976"/>
            <a:ext cx="8496944" cy="1938992"/>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One advantage is that thermography doesn’t give off radiation like mammography, which uses low-dose X-rays to take pictures from inside the breasts. However, thermography isn’t as effective Trusted Source as mammography at detecting breast cancer.</a:t>
            </a:r>
            <a:endParaRPr lang="ar-SA" sz="2400" b="1" dirty="0">
              <a:latin typeface="Times New Roman" panose="02020603050405020304" pitchFamily="18" charset="0"/>
              <a:cs typeface="Times New Roman" panose="02020603050405020304" pitchFamily="18" charset="0"/>
            </a:endParaRPr>
          </a:p>
        </p:txBody>
      </p:sp>
      <p:sp>
        <p:nvSpPr>
          <p:cNvPr id="6" name="Rectangle 1"/>
          <p:cNvSpPr/>
          <p:nvPr/>
        </p:nvSpPr>
        <p:spPr>
          <a:xfrm>
            <a:off x="318572" y="1457570"/>
            <a:ext cx="8352928" cy="830997"/>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Thermograph </a:t>
            </a:r>
            <a:r>
              <a:rPr lang="en-US" sz="2400" b="1" dirty="0">
                <a:latin typeface="Times New Roman" panose="02020603050405020304" pitchFamily="18" charset="0"/>
                <a:cs typeface="Times New Roman" panose="02020603050405020304" pitchFamily="18" charset="0"/>
              </a:rPr>
              <a:t>has been most commonly used as an aid in detecting breast cancer. </a:t>
            </a:r>
          </a:p>
        </p:txBody>
      </p:sp>
      <p:sp>
        <p:nvSpPr>
          <p:cNvPr id="7" name="مستطيل 6"/>
          <p:cNvSpPr/>
          <p:nvPr/>
        </p:nvSpPr>
        <p:spPr>
          <a:xfrm>
            <a:off x="304800" y="87739"/>
            <a:ext cx="8299648" cy="1339662"/>
          </a:xfrm>
          <a:prstGeom prst="rect">
            <a:avLst/>
          </a:prstGeom>
        </p:spPr>
        <p:txBody>
          <a:bodyPr wrap="square">
            <a:spAutoFit/>
          </a:bodyPr>
          <a:lstStyle/>
          <a:p>
            <a:pPr marL="342900" lvl="0" indent="-342900" algn="l" rtl="0">
              <a:lnSpc>
                <a:spcPct val="115000"/>
              </a:lnSpc>
              <a:spcAft>
                <a:spcPts val="0"/>
              </a:spcAft>
              <a:buFont typeface="Symbol" panose="05050102010706020507" pitchFamily="18" charset="2"/>
              <a:buBlip>
                <a:blip r:embed="rId4"/>
              </a:buBlip>
            </a:pPr>
            <a:r>
              <a:rPr lang="en-US" sz="2400" b="1" dirty="0">
                <a:latin typeface="Times New Roman" panose="02020603050405020304" pitchFamily="18" charset="0"/>
                <a:ea typeface="Calibri" panose="020F0502020204030204" pitchFamily="34" charset="0"/>
                <a:cs typeface="Arial" panose="020B0604020202020204" pitchFamily="34" charset="0"/>
              </a:rPr>
              <a:t>X-ray mammography has shown much more successful results to detect breast tumor of less than 1cm in diameter, but they present a radiation hazard to the body.</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018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77686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75856" y="173831"/>
            <a:ext cx="5544616" cy="461665"/>
          </a:xfrm>
          <a:prstGeom prst="rect">
            <a:avLst/>
          </a:prstGeom>
        </p:spPr>
        <p:txBody>
          <a:bodyPr wrap="square">
            <a:spAutoFit/>
          </a:bodyPr>
          <a:lstStyle/>
          <a:p>
            <a:pPr algn="l" rtl="0"/>
            <a:r>
              <a:rPr lang="en-US" sz="2400" b="1" dirty="0">
                <a:solidFill>
                  <a:srgbClr val="C00000"/>
                </a:solidFill>
              </a:rPr>
              <a:t>Diagram of a typical thermo graphic unit. </a:t>
            </a:r>
            <a:endParaRPr lang="en-US" sz="2400" dirty="0">
              <a:solidFill>
                <a:srgbClr val="C00000"/>
              </a:solidFill>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23</a:t>
            </a:fld>
            <a:endParaRPr lang="ar-SA"/>
          </a:p>
        </p:txBody>
      </p:sp>
    </p:spTree>
    <p:extLst>
      <p:ext uri="{BB962C8B-B14F-4D97-AF65-F5344CB8AC3E}">
        <p14:creationId xmlns:p14="http://schemas.microsoft.com/office/powerpoint/2010/main" val="4541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24</a:t>
            </a:fld>
            <a:endParaRPr lang="ar-SA"/>
          </a:p>
        </p:txBody>
      </p:sp>
      <p:sp>
        <p:nvSpPr>
          <p:cNvPr id="4" name="مستطيل 3"/>
          <p:cNvSpPr/>
          <p:nvPr/>
        </p:nvSpPr>
        <p:spPr>
          <a:xfrm>
            <a:off x="188355" y="116632"/>
            <a:ext cx="8208912" cy="3046988"/>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cs typeface="Times New Roman" pitchFamily="18" charset="0"/>
              </a:rPr>
              <a:t>What Is Medical Thermography?</a:t>
            </a:r>
          </a:p>
          <a:p>
            <a:pPr algn="l" rtl="0"/>
            <a:r>
              <a:rPr lang="en-US" sz="2400" b="1" dirty="0">
                <a:latin typeface="Times New Roman" pitchFamily="18" charset="0"/>
                <a:cs typeface="Times New Roman" pitchFamily="18" charset="0"/>
              </a:rPr>
              <a:t>Medical Thermography uses an infrared camera that creates an image by converting heat energy that radiates from the body into a signal which can then be viewed on a monitor and printed. Using no radiation and no contact, it’s ideal for disease prevention because of the high level of sensitivity and specificity.</a:t>
            </a:r>
            <a:endParaRPr lang="en-US" sz="2400" dirty="0">
              <a:latin typeface="Times New Roman" panose="02020603050405020304" pitchFamily="18" charset="0"/>
              <a:cs typeface="Times New Roman" panose="02020603050405020304" pitchFamily="18" charset="0"/>
            </a:endParaRPr>
          </a:p>
          <a:p>
            <a:pPr algn="l" rtl="0"/>
            <a:endParaRPr lang="en-US" sz="2400" b="1" dirty="0">
              <a:latin typeface="Times New Roman" pitchFamily="18" charset="0"/>
              <a:cs typeface="Times New Roman" pitchFamily="18" charset="0"/>
            </a:endParaRPr>
          </a:p>
        </p:txBody>
      </p:sp>
      <p:sp>
        <p:nvSpPr>
          <p:cNvPr id="5" name="مستطيل 4"/>
          <p:cNvSpPr/>
          <p:nvPr/>
        </p:nvSpPr>
        <p:spPr>
          <a:xfrm>
            <a:off x="188355" y="2924944"/>
            <a:ext cx="7920880" cy="1569660"/>
          </a:xfrm>
          <a:prstGeom prst="rect">
            <a:avLst/>
          </a:prstGeom>
        </p:spPr>
        <p:txBody>
          <a:bodyPr wrap="square">
            <a:spAutoFit/>
          </a:bodyPr>
          <a:lstStyle/>
          <a:p>
            <a:pPr algn="l" rtl="0"/>
            <a:r>
              <a:rPr lang="en-US" sz="2400" b="1" dirty="0">
                <a:solidFill>
                  <a:srgbClr val="C00000"/>
                </a:solidFill>
                <a:latin typeface="Times New Roman" pitchFamily="18" charset="0"/>
                <a:cs typeface="Times New Roman" pitchFamily="18" charset="0"/>
              </a:rPr>
              <a:t>What can cause an abnormal scan?</a:t>
            </a:r>
          </a:p>
          <a:p>
            <a:pPr algn="l" rtl="0"/>
            <a:r>
              <a:rPr lang="en-US" sz="2400" b="1" dirty="0">
                <a:latin typeface="Times New Roman" pitchFamily="18" charset="0"/>
                <a:cs typeface="Times New Roman" pitchFamily="18" charset="0"/>
              </a:rPr>
              <a:t> Abnormal heat can be caused by cancer, inflammation, toxins, hormonal imbalance, nerve damage, and lack of circulation</a:t>
            </a:r>
            <a:endParaRPr lang="ar-SA" sz="2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7607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25</a:t>
            </a:fld>
            <a:endParaRPr lang="ar-SA"/>
          </a:p>
        </p:txBody>
      </p:sp>
      <p:sp>
        <p:nvSpPr>
          <p:cNvPr id="4" name="AutoShape 2" descr="What is Thermography? -"/>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904"/>
            <a:ext cx="6408712" cy="36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67544" y="194560"/>
            <a:ext cx="8352928" cy="1938992"/>
          </a:xfrm>
          <a:prstGeom prst="rect">
            <a:avLst/>
          </a:prstGeom>
        </p:spPr>
        <p:txBody>
          <a:bodyPr wrap="square">
            <a:spAutoFit/>
          </a:bodyPr>
          <a:lstStyle/>
          <a:p>
            <a:pPr algn="l" rtl="0"/>
            <a:r>
              <a:rPr lang="en-US" sz="2400" b="1" dirty="0">
                <a:latin typeface="Times New Roman" pitchFamily="18" charset="0"/>
                <a:cs typeface="Times New Roman" pitchFamily="18" charset="0"/>
              </a:rPr>
              <a:t>More red means more heat, which comes from more blood flow and metabolic activity. </a:t>
            </a:r>
          </a:p>
          <a:p>
            <a:pPr algn="l" rtl="0"/>
            <a:r>
              <a:rPr lang="en-US" sz="2400" b="1" dirty="0">
                <a:latin typeface="Times New Roman" pitchFamily="18" charset="0"/>
                <a:cs typeface="Times New Roman" pitchFamily="18" charset="0"/>
              </a:rPr>
              <a:t>That’s why your head typically appears more red that your elbow, because your brain should have more activity than your elbow. </a:t>
            </a:r>
            <a:endParaRPr lang="ar-SA"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7855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26</a:t>
            </a:fld>
            <a:endParaRPr lang="ar-SA"/>
          </a:p>
        </p:txBody>
      </p:sp>
      <p:sp>
        <p:nvSpPr>
          <p:cNvPr id="4" name="مستطيل 3"/>
          <p:cNvSpPr/>
          <p:nvPr/>
        </p:nvSpPr>
        <p:spPr>
          <a:xfrm>
            <a:off x="179512" y="260648"/>
            <a:ext cx="8496944" cy="2215991"/>
          </a:xfrm>
          <a:prstGeom prst="rect">
            <a:avLst/>
          </a:prstGeom>
        </p:spPr>
        <p:txBody>
          <a:bodyPr wrap="square">
            <a:spAutoFit/>
          </a:bodyPr>
          <a:lstStyle/>
          <a:p>
            <a:pPr algn="l" rtl="0">
              <a:lnSpc>
                <a:spcPct val="115000"/>
              </a:lnSpc>
              <a:spcAft>
                <a:spcPts val="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Heat Therapy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Heat therapy works by increasing the temperature around an area of your body that is hurting — such as a muscle. When the body’s temperature rises, it improves blood flow and circulation.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مستطيل 4"/>
          <p:cNvSpPr/>
          <p:nvPr/>
        </p:nvSpPr>
        <p:spPr>
          <a:xfrm>
            <a:off x="318356" y="2636912"/>
            <a:ext cx="8219256" cy="830997"/>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rPr>
              <a:t>Since it improves blood flow and circulation, it can be an effective way to heal damaged tissues, as well.</a:t>
            </a:r>
            <a:endParaRPr lang="ar-SA" sz="2400" dirty="0"/>
          </a:p>
        </p:txBody>
      </p:sp>
      <p:pic>
        <p:nvPicPr>
          <p:cNvPr id="6" name="صورة 5"/>
          <p:cNvPicPr>
            <a:picLocks noChangeAspect="1"/>
          </p:cNvPicPr>
          <p:nvPr/>
        </p:nvPicPr>
        <p:blipFill>
          <a:blip r:embed="rId2"/>
          <a:stretch>
            <a:fillRect/>
          </a:stretch>
        </p:blipFill>
        <p:spPr>
          <a:xfrm>
            <a:off x="2581833" y="3628183"/>
            <a:ext cx="4078399" cy="2230770"/>
          </a:xfrm>
          <a:prstGeom prst="rect">
            <a:avLst/>
          </a:prstGeom>
        </p:spPr>
      </p:pic>
    </p:spTree>
    <p:extLst>
      <p:ext uri="{BB962C8B-B14F-4D97-AF65-F5344CB8AC3E}">
        <p14:creationId xmlns:p14="http://schemas.microsoft.com/office/powerpoint/2010/main" val="1594818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3719288"/>
          </a:xfrm>
          <a:prstGeom prst="rect">
            <a:avLst/>
          </a:prstGeom>
        </p:spPr>
        <p:txBody>
          <a:bodyPr wrap="square">
            <a:spAutoFit/>
          </a:bodyPr>
          <a:lstStyle/>
          <a:p>
            <a:pPr algn="l" rtl="0">
              <a:lnSpc>
                <a:spcPct val="150000"/>
              </a:lnSpc>
            </a:pPr>
            <a:r>
              <a:rPr lang="en-US" sz="2400" b="1" u="sng" dirty="0">
                <a:solidFill>
                  <a:srgbClr val="C00000"/>
                </a:solidFill>
                <a:latin typeface="Times New Roman" pitchFamily="18" charset="0"/>
                <a:cs typeface="Times New Roman" pitchFamily="18" charset="0"/>
              </a:rPr>
              <a:t>Heat Therapy </a:t>
            </a:r>
            <a:endParaRPr lang="en-US" sz="2400" u="sng" dirty="0">
              <a:solidFill>
                <a:srgbClr val="C00000"/>
              </a:solidFill>
              <a:latin typeface="Times New Roman" pitchFamily="18" charset="0"/>
              <a:cs typeface="Times New Roman" pitchFamily="18" charset="0"/>
            </a:endParaRPr>
          </a:p>
          <a:p>
            <a:pPr algn="l" rtl="0">
              <a:lnSpc>
                <a:spcPct val="150000"/>
              </a:lnSpc>
            </a:pPr>
            <a:r>
              <a:rPr lang="en-US" sz="2400" b="1" dirty="0">
                <a:latin typeface="Times New Roman" pitchFamily="18" charset="0"/>
                <a:cs typeface="Times New Roman" pitchFamily="18" charset="0"/>
              </a:rPr>
              <a:t>   Two therapeutic effects take place in a heated area; </a:t>
            </a:r>
            <a:endParaRPr lang="en-US" sz="2400" dirty="0">
              <a:latin typeface="Times New Roman" pitchFamily="18" charset="0"/>
              <a:cs typeface="Times New Roman" pitchFamily="18" charset="0"/>
            </a:endParaRPr>
          </a:p>
          <a:p>
            <a:pPr marL="514350" indent="-514350" algn="l" rtl="0">
              <a:buFont typeface="+mj-lt"/>
              <a:buAutoNum type="arabicPeriod"/>
            </a:pPr>
            <a:r>
              <a:rPr lang="en-US" sz="2400" b="1" dirty="0">
                <a:latin typeface="Times New Roman" pitchFamily="18" charset="0"/>
                <a:cs typeface="Times New Roman" pitchFamily="18" charset="0"/>
              </a:rPr>
              <a:t>Primary : There is an increase in metabolism resulting in a </a:t>
            </a:r>
            <a:r>
              <a:rPr lang="en-US" sz="2400" b="1" dirty="0">
                <a:solidFill>
                  <a:srgbClr val="C00000"/>
                </a:solidFill>
                <a:latin typeface="Times New Roman" pitchFamily="18" charset="0"/>
                <a:cs typeface="Times New Roman" pitchFamily="18" charset="0"/>
              </a:rPr>
              <a:t>relaxation of the capillary system </a:t>
            </a:r>
            <a:r>
              <a:rPr lang="en-US" sz="2400" b="1" dirty="0">
                <a:latin typeface="Times New Roman" pitchFamily="18" charset="0"/>
                <a:cs typeface="Times New Roman" pitchFamily="18" charset="0"/>
              </a:rPr>
              <a:t>(vasodilation). </a:t>
            </a:r>
            <a:endParaRPr lang="en-US" sz="2400" dirty="0">
              <a:latin typeface="Times New Roman" pitchFamily="18" charset="0"/>
              <a:cs typeface="Times New Roman" pitchFamily="18" charset="0"/>
            </a:endParaRPr>
          </a:p>
          <a:p>
            <a:pPr marL="514350" indent="-514350" algn="l" rtl="0">
              <a:buFont typeface="+mj-lt"/>
              <a:buAutoNum type="arabicPeriod"/>
            </a:pPr>
            <a:r>
              <a:rPr lang="en-US" sz="2400" b="1" dirty="0">
                <a:latin typeface="Times New Roman" pitchFamily="18" charset="0"/>
                <a:cs typeface="Times New Roman" pitchFamily="18" charset="0"/>
              </a:rPr>
              <a:t>There is an </a:t>
            </a:r>
            <a:r>
              <a:rPr lang="en-US" sz="2400" b="1" dirty="0">
                <a:solidFill>
                  <a:srgbClr val="C00000"/>
                </a:solidFill>
                <a:latin typeface="Times New Roman" pitchFamily="18" charset="0"/>
                <a:cs typeface="Times New Roman" pitchFamily="18" charset="0"/>
              </a:rPr>
              <a:t>increase in blood flow </a:t>
            </a:r>
            <a:r>
              <a:rPr lang="en-US" sz="2400" b="1" dirty="0">
                <a:latin typeface="Times New Roman" pitchFamily="18" charset="0"/>
                <a:cs typeface="Times New Roman" pitchFamily="18" charset="0"/>
              </a:rPr>
              <a:t>as blood moves in cool to the heated area. </a:t>
            </a:r>
            <a:endParaRPr lang="en-US" sz="2400" dirty="0">
              <a:latin typeface="Times New Roman" pitchFamily="18" charset="0"/>
              <a:cs typeface="Times New Roman" pitchFamily="18" charset="0"/>
            </a:endParaRPr>
          </a:p>
          <a:p>
            <a:pPr algn="l" rtl="0">
              <a:lnSpc>
                <a:spcPct val="150000"/>
              </a:lnSpc>
            </a:pPr>
            <a:r>
              <a:rPr lang="en-US" sz="2400" b="1" dirty="0">
                <a:solidFill>
                  <a:srgbClr val="FF0000"/>
                </a:solidFill>
                <a:latin typeface="Times New Roman" pitchFamily="18" charset="0"/>
                <a:cs typeface="Times New Roman" pitchFamily="18" charset="0"/>
              </a:rPr>
              <a:t>The relaxation and increased blood flow are beneficial to damage tissue. </a:t>
            </a:r>
            <a:endParaRPr lang="en-US" sz="2400" dirty="0">
              <a:solidFill>
                <a:srgbClr val="FF0000"/>
              </a:solidFill>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27</a:t>
            </a:fld>
            <a:endParaRPr lang="ar-SA"/>
          </a:p>
        </p:txBody>
      </p:sp>
      <p:pic>
        <p:nvPicPr>
          <p:cNvPr id="7" name="صورة 6"/>
          <p:cNvPicPr>
            <a:picLocks noChangeAspect="1"/>
          </p:cNvPicPr>
          <p:nvPr/>
        </p:nvPicPr>
        <p:blipFill rotWithShape="1">
          <a:blip r:embed="rId3"/>
          <a:srcRect l="49212"/>
          <a:stretch/>
        </p:blipFill>
        <p:spPr>
          <a:xfrm>
            <a:off x="4590852" y="3386460"/>
            <a:ext cx="4032448" cy="2646040"/>
          </a:xfrm>
          <a:prstGeom prst="rect">
            <a:avLst/>
          </a:prstGeom>
        </p:spPr>
      </p:pic>
      <p:pic>
        <p:nvPicPr>
          <p:cNvPr id="8" name="صورة 7"/>
          <p:cNvPicPr>
            <a:picLocks noChangeAspect="1"/>
          </p:cNvPicPr>
          <p:nvPr/>
        </p:nvPicPr>
        <p:blipFill>
          <a:blip r:embed="rId4"/>
          <a:stretch>
            <a:fillRect/>
          </a:stretch>
        </p:blipFill>
        <p:spPr>
          <a:xfrm>
            <a:off x="1428552" y="3386460"/>
            <a:ext cx="2857500" cy="2646040"/>
          </a:xfrm>
          <a:prstGeom prst="rect">
            <a:avLst/>
          </a:prstGeom>
        </p:spPr>
      </p:pic>
    </p:spTree>
    <p:custDataLst>
      <p:tags r:id="rId1"/>
    </p:custDataLst>
    <p:extLst>
      <p:ext uri="{BB962C8B-B14F-4D97-AF65-F5344CB8AC3E}">
        <p14:creationId xmlns:p14="http://schemas.microsoft.com/office/powerpoint/2010/main" val="35253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28</a:t>
            </a:fld>
            <a:endParaRPr lang="ar-SA"/>
          </a:p>
        </p:txBody>
      </p:sp>
      <p:sp>
        <p:nvSpPr>
          <p:cNvPr id="4" name="مستطيل 3"/>
          <p:cNvSpPr/>
          <p:nvPr/>
        </p:nvSpPr>
        <p:spPr>
          <a:xfrm>
            <a:off x="372705" y="119534"/>
            <a:ext cx="7848872" cy="461665"/>
          </a:xfrm>
          <a:prstGeom prst="rect">
            <a:avLst/>
          </a:prstGeom>
        </p:spPr>
        <p:txBody>
          <a:bodyPr wrap="square">
            <a:spAutoFit/>
          </a:bodyPr>
          <a:lstStyle/>
          <a:p>
            <a:pPr algn="l" rtl="0"/>
            <a:r>
              <a:rPr lang="en-US" sz="2400" b="1" dirty="0">
                <a:solidFill>
                  <a:srgbClr val="C00000"/>
                </a:solidFill>
                <a:latin typeface="Times New Roman" pitchFamily="18" charset="0"/>
                <a:cs typeface="Times New Roman" pitchFamily="18" charset="0"/>
              </a:rPr>
              <a:t>The physical methods of producing  heat in the body are: </a:t>
            </a:r>
            <a:endParaRPr lang="en-US" sz="2400" dirty="0">
              <a:solidFill>
                <a:srgbClr val="C00000"/>
              </a:solidFill>
              <a:latin typeface="Times New Roman" pitchFamily="18" charset="0"/>
              <a:cs typeface="Times New Roman" pitchFamily="18" charset="0"/>
            </a:endParaRPr>
          </a:p>
        </p:txBody>
      </p:sp>
      <p:sp>
        <p:nvSpPr>
          <p:cNvPr id="5" name="مستطيل 4"/>
          <p:cNvSpPr/>
          <p:nvPr/>
        </p:nvSpPr>
        <p:spPr>
          <a:xfrm>
            <a:off x="370758" y="836712"/>
            <a:ext cx="5593198" cy="490199"/>
          </a:xfrm>
          <a:prstGeom prst="rect">
            <a:avLst/>
          </a:prstGeom>
        </p:spPr>
        <p:txBody>
          <a:bodyPr wrap="none">
            <a:spAutoFit/>
          </a:bodyPr>
          <a:lstStyle/>
          <a:p>
            <a:pPr marL="342900" lvl="0" indent="-342900" algn="l" rtl="0">
              <a:lnSpc>
                <a:spcPct val="115000"/>
              </a:lnSpc>
              <a:spcAft>
                <a:spcPts val="0"/>
              </a:spcAft>
              <a:buFont typeface="+mj-lt"/>
              <a:buAutoNum type="arabicPeriod"/>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conducted</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and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convection</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method</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478510" y="1772816"/>
            <a:ext cx="8125937" cy="4106252"/>
          </a:xfrm>
          <a:prstGeom prst="rect">
            <a:avLst/>
          </a:prstGeom>
        </p:spPr>
        <p:txBody>
          <a:bodyPr wrap="square">
            <a:spAutoFit/>
          </a:bodyPr>
          <a:lstStyle/>
          <a:p>
            <a:pPr algn="l" rtl="0">
              <a:spcAft>
                <a:spcPts val="1875"/>
              </a:spcAft>
            </a:pP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There are two different types of heat therapy: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dry heat and moist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Both types of heat therapy should aim for “warm” as the ideal temperature instead of “hot.”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60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Dry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(or “conducted heat therapy”) includes sources like heating pads, dry heating packs, and even saunas. This heat is easy to apply.</a:t>
            </a:r>
            <a:endPar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60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Moist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(or “convection heat”) includes sources like steamed towels, </a:t>
            </a:r>
            <a:r>
              <a:rPr lang="en-US" sz="2400" b="1" dirty="0">
                <a:solidFill>
                  <a:srgbClr val="02838D"/>
                </a:solidFill>
                <a:latin typeface="Times New Roman" panose="02020603050405020304" pitchFamily="18" charset="0"/>
                <a:ea typeface="Times New Roman" panose="02020603050405020304" pitchFamily="18" charset="0"/>
                <a:cs typeface="Times New Roman" panose="02020603050405020304" pitchFamily="18" charset="0"/>
              </a:rPr>
              <a:t>moist heating packs</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or hot baths. Moist heat may be slightly more effective as well as require less application time for the </a:t>
            </a:r>
            <a:r>
              <a:rPr lang="en-US" sz="2400" b="1" dirty="0">
                <a:solidFill>
                  <a:srgbClr val="02838D"/>
                </a:solidFill>
                <a:latin typeface="Times New Roman" panose="02020603050405020304" pitchFamily="18" charset="0"/>
                <a:ea typeface="Times New Roman" panose="02020603050405020304" pitchFamily="18" charset="0"/>
                <a:cs typeface="Times New Roman" panose="02020603050405020304" pitchFamily="18" charset="0"/>
              </a:rPr>
              <a:t>same results.</a:t>
            </a:r>
            <a:endParaRPr lang="en-US" sz="24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670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0691" y="29154"/>
            <a:ext cx="9036496" cy="3877985"/>
          </a:xfrm>
          <a:prstGeom prst="rect">
            <a:avLst/>
          </a:prstGeom>
        </p:spPr>
        <p:txBody>
          <a:bodyPr wrap="square">
            <a:spAutoFit/>
          </a:bodyPr>
          <a:lstStyle/>
          <a:p>
            <a:pPr lvl="0" algn="l" rtl="0"/>
            <a:r>
              <a:rPr lang="en-US" sz="2400" b="1" dirty="0">
                <a:solidFill>
                  <a:srgbClr val="0070C0"/>
                </a:solidFill>
                <a:latin typeface="Times New Roman" panose="02020603050405020304" pitchFamily="18" charset="0"/>
                <a:cs typeface="Times New Roman"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itchFamily="18" charset="0"/>
                <a:cs typeface="Times New Roman" pitchFamily="18" charset="0"/>
              </a:rPr>
              <a:t>Heat can transfer by conduction, the quantity of heat transfer depends on:</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temp. difference, </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time of contact,</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area of contact, and</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thermal conductivity of the materials</a:t>
            </a:r>
            <a:r>
              <a:rPr lang="en-US" sz="2800" b="1" dirty="0">
                <a:latin typeface="Times New Roman" pitchFamily="18" charset="0"/>
                <a:cs typeface="Times New Roman" pitchFamily="18" charset="0"/>
              </a:rPr>
              <a:t>. </a:t>
            </a: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29</a:t>
            </a:fld>
            <a:endParaRPr lang="ar-SA"/>
          </a:p>
        </p:txBody>
      </p:sp>
    </p:spTree>
    <p:custDataLst>
      <p:tags r:id="rId1"/>
    </p:custDataLst>
    <p:extLst>
      <p:ext uri="{BB962C8B-B14F-4D97-AF65-F5344CB8AC3E}">
        <p14:creationId xmlns:p14="http://schemas.microsoft.com/office/powerpoint/2010/main" val="25161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640960" cy="584775"/>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Heat and low temperature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a:t>
            </a:fld>
            <a:endParaRPr lang="ar-SA"/>
          </a:p>
        </p:txBody>
      </p:sp>
      <p:sp>
        <p:nvSpPr>
          <p:cNvPr id="8" name="مستطيل 7"/>
          <p:cNvSpPr/>
          <p:nvPr/>
        </p:nvSpPr>
        <p:spPr>
          <a:xfrm>
            <a:off x="179512" y="1028753"/>
            <a:ext cx="8964488"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Heat</a:t>
            </a:r>
            <a:r>
              <a:rPr lang="en-US" sz="2400" b="1" dirty="0">
                <a:latin typeface="Times New Roman" panose="02020603050405020304" pitchFamily="18" charset="0"/>
                <a:cs typeface="Times New Roman" panose="02020603050405020304" pitchFamily="18" charset="0"/>
              </a:rPr>
              <a:t> is thermal energy transferred from system to another,  it is measured in calories  or joules. (1calories=4.186joules)   </a:t>
            </a:r>
          </a:p>
        </p:txBody>
      </p:sp>
      <p:sp>
        <p:nvSpPr>
          <p:cNvPr id="9" name="مستطيل 8"/>
          <p:cNvSpPr/>
          <p:nvPr/>
        </p:nvSpPr>
        <p:spPr>
          <a:xfrm>
            <a:off x="323528" y="1896683"/>
            <a:ext cx="8126288" cy="941796"/>
          </a:xfrm>
          <a:prstGeom prst="rect">
            <a:avLst/>
          </a:prstGeom>
        </p:spPr>
        <p:txBody>
          <a:bodyPr wrap="square">
            <a:spAutoFit/>
          </a:bodyPr>
          <a:lstStyle/>
          <a:p>
            <a:pPr algn="l" rtl="0">
              <a:lnSpc>
                <a:spcPct val="115000"/>
              </a:lnSpc>
              <a:spcAft>
                <a:spcPts val="0"/>
              </a:spcAft>
            </a:pPr>
            <a:r>
              <a:rPr lang="en-US" sz="2400" b="1" dirty="0">
                <a:solidFill>
                  <a:srgbClr val="C00000"/>
                </a:solidFill>
                <a:latin typeface="Times New Roman" panose="02020603050405020304" pitchFamily="18" charset="0"/>
                <a:cs typeface="Times New Roman" panose="02020603050405020304" pitchFamily="18" charset="0"/>
              </a:rPr>
              <a:t>One Calories</a:t>
            </a:r>
            <a:r>
              <a:rPr lang="en-US" sz="2400" b="1"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ea typeface="Calibri" panose="020F0502020204030204" pitchFamily="34" charset="0"/>
                <a:cs typeface="Arial" panose="020B0604020202020204" pitchFamily="34" charset="0"/>
              </a:rPr>
              <a:t>The amount of heat required to raise one gram of water 1° Celsius.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مستطيل 9"/>
          <p:cNvSpPr/>
          <p:nvPr/>
        </p:nvSpPr>
        <p:spPr>
          <a:xfrm>
            <a:off x="349052" y="3234973"/>
            <a:ext cx="8075240" cy="1200329"/>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ea typeface="Calibri" panose="020F0502020204030204" pitchFamily="34" charset="0"/>
              </a:rPr>
              <a:t>Temperature</a:t>
            </a:r>
            <a:r>
              <a:rPr lang="en-US" sz="2400" b="1" dirty="0">
                <a:latin typeface="Times New Roman" panose="02020603050405020304" pitchFamily="18" charset="0"/>
                <a:ea typeface="Calibri" panose="020F0502020204030204" pitchFamily="34" charset="0"/>
              </a:rPr>
              <a:t> is the measure of hotness or coldness of matter., or  is the average kinetic energy per molecule of a substance. </a:t>
            </a:r>
            <a:endParaRPr lang="ar-SA" sz="2400" dirty="0"/>
          </a:p>
        </p:txBody>
      </p:sp>
      <p:sp>
        <p:nvSpPr>
          <p:cNvPr id="11" name="مستطيل 10"/>
          <p:cNvSpPr/>
          <p:nvPr/>
        </p:nvSpPr>
        <p:spPr>
          <a:xfrm>
            <a:off x="457200" y="4831796"/>
            <a:ext cx="7992616" cy="830997"/>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rPr>
              <a:t>Temperature is measured in degrees on the Celsius (C) or Fahrenheit (F) scale, or in kelvins (K).</a:t>
            </a:r>
            <a:endParaRPr lang="ar-SA" sz="2400" dirty="0"/>
          </a:p>
        </p:txBody>
      </p:sp>
    </p:spTree>
    <p:custDataLst>
      <p:tags r:id="rId1"/>
    </p:custDataLst>
    <p:extLst>
      <p:ext uri="{BB962C8B-B14F-4D97-AF65-F5344CB8AC3E}">
        <p14:creationId xmlns:p14="http://schemas.microsoft.com/office/powerpoint/2010/main" val="33379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424936"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This can be done by several ways </a:t>
            </a:r>
            <a:r>
              <a:rPr lang="en-US" sz="2400" b="1" dirty="0">
                <a:solidFill>
                  <a:srgbClr val="FF0000"/>
                </a:solidFill>
                <a:latin typeface="Times New Roman" pitchFamily="18" charset="0"/>
                <a:cs typeface="Times New Roman" pitchFamily="18" charset="0"/>
              </a:rPr>
              <a:t>such as hot bath, hot packs, and electric heating pad. </a:t>
            </a:r>
          </a:p>
          <a:p>
            <a:pPr algn="l" rtl="0"/>
            <a:r>
              <a:rPr lang="en-US" sz="2400" b="1" dirty="0">
                <a:latin typeface="Times New Roman" pitchFamily="18" charset="0"/>
                <a:cs typeface="Times New Roman" pitchFamily="18" charset="0"/>
              </a:rPr>
              <a:t>   This can lead to local surface heating and using in the treatment of arthritis, neuritis, strains, sinusitis and back pain.</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932167"/>
            <a:ext cx="421196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4104455" cy="38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30</a:t>
            </a:fld>
            <a:endParaRPr lang="ar-SA"/>
          </a:p>
        </p:txBody>
      </p:sp>
    </p:spTree>
    <p:custDataLst>
      <p:tags r:id="rId1"/>
    </p:custDataLst>
    <p:extLst>
      <p:ext uri="{BB962C8B-B14F-4D97-AF65-F5344CB8AC3E}">
        <p14:creationId xmlns:p14="http://schemas.microsoft.com/office/powerpoint/2010/main" val="1697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964488" cy="3903954"/>
          </a:xfrm>
          <a:prstGeom prst="rect">
            <a:avLst/>
          </a:prstGeom>
        </p:spPr>
        <p:txBody>
          <a:bodyPr wrap="square">
            <a:spAutoFit/>
          </a:bodyPr>
          <a:lstStyle/>
          <a:p>
            <a:pPr algn="l" rtl="0">
              <a:lnSpc>
                <a:spcPct val="150000"/>
              </a:lnSpc>
            </a:pPr>
            <a:r>
              <a:rPr lang="en-US" sz="2400" b="1" dirty="0">
                <a:solidFill>
                  <a:srgbClr val="FF0000"/>
                </a:solidFill>
                <a:latin typeface="Times New Roman" pitchFamily="18" charset="0"/>
                <a:cs typeface="Times New Roman" pitchFamily="18" charset="0"/>
              </a:rPr>
              <a:t>2.Radiant (IR) heat </a:t>
            </a:r>
            <a:endParaRPr lang="en-US" sz="2400" dirty="0">
              <a:solidFill>
                <a:srgbClr val="FF0000"/>
              </a:solidFill>
              <a:latin typeface="Times New Roman" pitchFamily="18" charset="0"/>
              <a:cs typeface="Times New Roman" pitchFamily="18" charset="0"/>
            </a:endParaRPr>
          </a:p>
          <a:p>
            <a:pPr algn="l" rtl="0">
              <a:lnSpc>
                <a:spcPct val="150000"/>
              </a:lnSpc>
            </a:pPr>
            <a:r>
              <a:rPr lang="en-US" sz="2400" b="1" dirty="0">
                <a:latin typeface="Times New Roman" pitchFamily="18" charset="0"/>
                <a:cs typeface="Times New Roman" pitchFamily="18" charset="0"/>
              </a:rPr>
              <a:t>Is used for heating of the body. </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Wavelengths used between 800 and 40,000nm.</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The wave penetrate the skin about 3mm and increase the surface temperature. </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Excessive exposure causes reddening (erythematic) and some times swelling (edema).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31</a:t>
            </a:fld>
            <a:endParaRPr lang="ar-SA"/>
          </a:p>
        </p:txBody>
      </p:sp>
    </p:spTree>
    <p:custDataLst>
      <p:tags r:id="rId1"/>
    </p:custDataLst>
    <p:extLst>
      <p:ext uri="{BB962C8B-B14F-4D97-AF65-F5344CB8AC3E}">
        <p14:creationId xmlns:p14="http://schemas.microsoft.com/office/powerpoint/2010/main" val="34478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60" y="260648"/>
            <a:ext cx="8208912"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Irradiative heating is generally used for the same conditions as conductive heating , but is considered to be </a:t>
            </a:r>
            <a:r>
              <a:rPr lang="en-US" sz="2400" b="1" u="sng" dirty="0">
                <a:solidFill>
                  <a:srgbClr val="FF0000"/>
                </a:solidFill>
                <a:latin typeface="Times New Roman" pitchFamily="18" charset="0"/>
                <a:cs typeface="Times New Roman" pitchFamily="18" charset="0"/>
              </a:rPr>
              <a:t>more effective </a:t>
            </a:r>
            <a:r>
              <a:rPr lang="en-US" sz="2400" b="1" dirty="0">
                <a:solidFill>
                  <a:srgbClr val="FF0000"/>
                </a:solidFill>
                <a:latin typeface="Times New Roman" pitchFamily="18" charset="0"/>
                <a:cs typeface="Times New Roman" pitchFamily="18" charset="0"/>
              </a:rPr>
              <a:t>because the heat penetrates deeper. </a:t>
            </a:r>
            <a:endParaRPr lang="ar-IQ" sz="2400" dirty="0">
              <a:solidFill>
                <a:srgbClr val="FF0000"/>
              </a:solidFill>
            </a:endParaRPr>
          </a:p>
        </p:txBody>
      </p:sp>
      <p:sp>
        <p:nvSpPr>
          <p:cNvPr id="3" name="AutoShape 2" descr="نتيجة بحث الصور عن ‪Heat can transfer by conduction in bod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نتيجة بحث الصور عن ‪Heat can transfer by conduction in body‬‏"/>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7"/>
            <a:ext cx="6842373" cy="44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32</a:t>
            </a:fld>
            <a:endParaRPr lang="ar-SA"/>
          </a:p>
        </p:txBody>
      </p:sp>
    </p:spTree>
    <p:extLst>
      <p:ext uri="{BB962C8B-B14F-4D97-AF65-F5344CB8AC3E}">
        <p14:creationId xmlns:p14="http://schemas.microsoft.com/office/powerpoint/2010/main" val="875699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064896" cy="2862322"/>
          </a:xfrm>
          <a:prstGeom prst="rect">
            <a:avLst/>
          </a:prstGeom>
        </p:spPr>
        <p:txBody>
          <a:bodyPr wrap="square">
            <a:spAutoFit/>
          </a:bodyPr>
          <a:lstStyle/>
          <a:p>
            <a:pPr algn="l" rtl="0">
              <a:lnSpc>
                <a:spcPct val="150000"/>
              </a:lnSpc>
            </a:pPr>
            <a:r>
              <a:rPr lang="en-US" sz="2400" b="1" dirty="0">
                <a:solidFill>
                  <a:srgbClr val="FF0000"/>
                </a:solidFill>
                <a:latin typeface="Times New Roman" pitchFamily="18" charset="0"/>
                <a:cs typeface="Times New Roman" pitchFamily="18" charset="0"/>
              </a:rPr>
              <a:t>3. Alternating electric current (short-wave diathermy). </a:t>
            </a:r>
          </a:p>
          <a:p>
            <a:pPr marL="457200" indent="-457200" algn="l" rtl="0">
              <a:buFont typeface="Arial" pitchFamily="34" charset="0"/>
              <a:buChar char="•"/>
            </a:pPr>
            <a:r>
              <a:rPr lang="en-US" sz="2400" b="1" dirty="0">
                <a:latin typeface="Times New Roman" pitchFamily="18" charset="0"/>
                <a:cs typeface="Times New Roman" pitchFamily="18" charset="0"/>
              </a:rPr>
              <a:t>Heat from diathermy penetrates deeper into the body than radiant and conductive heat.  </a:t>
            </a:r>
          </a:p>
          <a:p>
            <a:pPr algn="l" rtl="0"/>
            <a:endParaRPr lang="en-US" sz="2400" b="1" dirty="0">
              <a:latin typeface="Times New Roman" pitchFamily="18" charset="0"/>
              <a:cs typeface="Times New Roman" pitchFamily="18" charset="0"/>
            </a:endParaRPr>
          </a:p>
          <a:p>
            <a:pPr marL="457200" indent="-457200" algn="l" rtl="0">
              <a:buFont typeface="Arial" pitchFamily="34" charset="0"/>
              <a:buChar char="•"/>
            </a:pPr>
            <a:r>
              <a:rPr lang="en-US" sz="2400" b="1" dirty="0">
                <a:latin typeface="Times New Roman" pitchFamily="18" charset="0"/>
                <a:cs typeface="Times New Roman" pitchFamily="18" charset="0"/>
              </a:rPr>
              <a:t>It is useful for internal heating and has been used in the treatment of inflammation of skeleton, bursitis(fluid filled sacs) and neuralgia.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33</a:t>
            </a:fld>
            <a:endParaRPr lang="ar-SA"/>
          </a:p>
        </p:txBody>
      </p:sp>
      <p:pic>
        <p:nvPicPr>
          <p:cNvPr id="5" name="صورة 4"/>
          <p:cNvPicPr>
            <a:picLocks noChangeAspect="1"/>
          </p:cNvPicPr>
          <p:nvPr/>
        </p:nvPicPr>
        <p:blipFill>
          <a:blip r:embed="rId3"/>
          <a:stretch>
            <a:fillRect/>
          </a:stretch>
        </p:blipFill>
        <p:spPr>
          <a:xfrm>
            <a:off x="1907704" y="3284984"/>
            <a:ext cx="4638675" cy="2808312"/>
          </a:xfrm>
          <a:prstGeom prst="rect">
            <a:avLst/>
          </a:prstGeom>
        </p:spPr>
      </p:pic>
    </p:spTree>
    <p:custDataLst>
      <p:tags r:id="rId1"/>
    </p:custDataLst>
    <p:extLst>
      <p:ext uri="{BB962C8B-B14F-4D97-AF65-F5344CB8AC3E}">
        <p14:creationId xmlns:p14="http://schemas.microsoft.com/office/powerpoint/2010/main" val="17590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73470"/>
            <a:ext cx="8640960" cy="1200329"/>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Two different methods are used for transferring the electromagnetic energy into the body in short wave diathermy. </a:t>
            </a:r>
            <a:endParaRPr lang="en-US" sz="2400" dirty="0">
              <a:latin typeface="Times New Roman" pitchFamily="18" charset="0"/>
              <a:cs typeface="Times New Roman" pitchFamily="18" charset="0"/>
            </a:endParaRPr>
          </a:p>
        </p:txBody>
      </p:sp>
      <p:sp>
        <p:nvSpPr>
          <p:cNvPr id="3" name="Rectangle 2"/>
          <p:cNvSpPr/>
          <p:nvPr/>
        </p:nvSpPr>
        <p:spPr>
          <a:xfrm>
            <a:off x="457200" y="2326082"/>
            <a:ext cx="8424936" cy="1938992"/>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A-</a:t>
            </a:r>
            <a:r>
              <a:rPr lang="en-US" sz="2400" b="1" dirty="0">
                <a:latin typeface="Times New Roman" pitchFamily="18" charset="0"/>
                <a:cs typeface="Times New Roman" pitchFamily="18" charset="0"/>
              </a:rPr>
              <a:t> In one, the part of the body to be treated is placed between </a:t>
            </a:r>
            <a:r>
              <a:rPr lang="en-US" sz="2400" b="1" dirty="0">
                <a:solidFill>
                  <a:srgbClr val="FF0000"/>
                </a:solidFill>
                <a:latin typeface="Times New Roman" pitchFamily="18" charset="0"/>
                <a:cs typeface="Times New Roman" pitchFamily="18" charset="0"/>
              </a:rPr>
              <a:t>two metal plate-like electrodes </a:t>
            </a:r>
            <a:r>
              <a:rPr lang="en-US" sz="2400" b="1" dirty="0">
                <a:latin typeface="Times New Roman" pitchFamily="18" charset="0"/>
                <a:cs typeface="Times New Roman" pitchFamily="18" charset="0"/>
              </a:rPr>
              <a:t>energized by the high –frequency voltage.  </a:t>
            </a:r>
          </a:p>
          <a:p>
            <a:pPr algn="l" rtl="0"/>
            <a:r>
              <a:rPr lang="en-US" sz="2400" b="1" dirty="0">
                <a:latin typeface="Times New Roman" pitchFamily="18" charset="0"/>
                <a:cs typeface="Times New Roman" pitchFamily="18" charset="0"/>
              </a:rPr>
              <a:t>   The body tissue between the plates acts like an electrolytic solution. </a:t>
            </a:r>
            <a:endParaRPr lang="ar-IQ" sz="2400" dirty="0">
              <a:latin typeface="Times New Roman" pitchFamily="18" charset="0"/>
              <a:cs typeface="Times New Roman" pitchFamily="18" charset="0"/>
            </a:endParaRPr>
          </a:p>
        </p:txBody>
      </p:sp>
      <p:sp>
        <p:nvSpPr>
          <p:cNvPr id="4" name="Rectangle 2"/>
          <p:cNvSpPr/>
          <p:nvPr/>
        </p:nvSpPr>
        <p:spPr>
          <a:xfrm>
            <a:off x="1823938" y="197318"/>
            <a:ext cx="4690708"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Methods of short  wave diathermy</a:t>
            </a:r>
            <a:endParaRPr lang="ar-IQ" sz="2400" dirty="0">
              <a:solidFill>
                <a:srgbClr val="FF0000"/>
              </a:solidFill>
            </a:endParaRPr>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34</a:t>
            </a:fld>
            <a:endParaRPr lang="ar-SA"/>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902720"/>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316901" y="4557824"/>
            <a:ext cx="5436096" cy="830997"/>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Location of capacitor plates for short wave diathermy. </a:t>
            </a:r>
            <a:endParaRPr lang="en-US" sz="2400"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7117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3592" y="332656"/>
            <a:ext cx="8690407" cy="2677656"/>
          </a:xfrm>
          <a:prstGeom prst="rect">
            <a:avLst/>
          </a:prstGeom>
        </p:spPr>
        <p:txBody>
          <a:bodyPr wrap="square">
            <a:spAutoFit/>
          </a:bodyPr>
          <a:lstStyle/>
          <a:p>
            <a:pPr lvl="0" algn="l" rtl="0"/>
            <a:r>
              <a:rPr lang="en-US" sz="2400" b="1" dirty="0">
                <a:latin typeface="Times New Roman" panose="02020603050405020304" pitchFamily="18" charset="0"/>
                <a:cs typeface="Times New Roman" pitchFamily="18" charset="0"/>
              </a:rPr>
              <a:t>  The charged particles are attracted to one plate and the other depending upon the sign of the alternating voltage on the plates:</a:t>
            </a:r>
          </a:p>
          <a:p>
            <a:pPr marL="342900" lvl="0" indent="-342900" algn="l" rtl="0">
              <a:buFont typeface="Arial" panose="020B0604020202020204" pitchFamily="34" charset="0"/>
              <a:buChar char="•"/>
            </a:pPr>
            <a:r>
              <a:rPr lang="en-US" sz="2400" b="1" dirty="0">
                <a:latin typeface="Times New Roman" pitchFamily="18" charset="0"/>
                <a:cs typeface="Times New Roman" pitchFamily="18" charset="0"/>
              </a:rPr>
              <a:t>This results in </a:t>
            </a:r>
            <a:r>
              <a:rPr lang="en-US" sz="2400" b="1" dirty="0">
                <a:solidFill>
                  <a:srgbClr val="FF0000"/>
                </a:solidFill>
                <a:latin typeface="Times New Roman" pitchFamily="18" charset="0"/>
                <a:cs typeface="Times New Roman" pitchFamily="18" charset="0"/>
              </a:rPr>
              <a:t>resistive heating </a:t>
            </a:r>
            <a:r>
              <a:rPr lang="en-US" sz="2400" b="1" dirty="0">
                <a:latin typeface="Times New Roman" panose="02020603050405020304" pitchFamily="18" charset="0"/>
                <a:cs typeface="Times New Roman" panose="02020603050405020304" pitchFamily="18" charset="0"/>
              </a:rPr>
              <a:t>(The resistance to electrical flow that exists in the tissue causes the formation of heat; resulting in an increase in temperature of water in tissue).</a:t>
            </a:r>
            <a:endParaRPr lang="en-US" sz="2400"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5" name="Picture 3" descr="C:\Users\AL-laith\Desktop\untitled.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27" b="9629"/>
          <a:stretch/>
        </p:blipFill>
        <p:spPr bwMode="auto">
          <a:xfrm>
            <a:off x="755576" y="2727626"/>
            <a:ext cx="2952328" cy="3632282"/>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35</a:t>
            </a:fld>
            <a:endParaRPr lang="ar-SA"/>
          </a:p>
        </p:txBody>
      </p:sp>
      <p:pic>
        <p:nvPicPr>
          <p:cNvPr id="3" name="صورة 2"/>
          <p:cNvPicPr>
            <a:picLocks noChangeAspect="1"/>
          </p:cNvPicPr>
          <p:nvPr/>
        </p:nvPicPr>
        <p:blipFill>
          <a:blip r:embed="rId4"/>
          <a:stretch>
            <a:fillRect/>
          </a:stretch>
        </p:blipFill>
        <p:spPr>
          <a:xfrm>
            <a:off x="4798795" y="2348880"/>
            <a:ext cx="3914775" cy="3733800"/>
          </a:xfrm>
          <a:prstGeom prst="rect">
            <a:avLst/>
          </a:prstGeom>
        </p:spPr>
      </p:pic>
    </p:spTree>
    <p:custDataLst>
      <p:tags r:id="rId1"/>
    </p:custDataLst>
    <p:extLst>
      <p:ext uri="{BB962C8B-B14F-4D97-AF65-F5344CB8AC3E}">
        <p14:creationId xmlns:p14="http://schemas.microsoft.com/office/powerpoint/2010/main" val="10199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640960"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B- </a:t>
            </a:r>
            <a:r>
              <a:rPr lang="en-US" sz="2400" b="1" dirty="0">
                <a:latin typeface="Times New Roman" pitchFamily="18" charset="0"/>
                <a:cs typeface="Times New Roman" pitchFamily="18" charset="0"/>
              </a:rPr>
              <a:t>The second method of transferring short wave energy into the body is </a:t>
            </a:r>
            <a:r>
              <a:rPr lang="en-US" sz="2400" b="1" dirty="0">
                <a:solidFill>
                  <a:srgbClr val="FF0000"/>
                </a:solidFill>
                <a:latin typeface="Times New Roman" pitchFamily="18" charset="0"/>
                <a:cs typeface="Times New Roman" pitchFamily="18" charset="0"/>
              </a:rPr>
              <a:t>magnetic induction</a:t>
            </a:r>
            <a:r>
              <a:rPr lang="en-US" sz="2400" b="1" dirty="0">
                <a:latin typeface="Times New Roman" pitchFamily="18" charset="0"/>
                <a:cs typeface="Times New Roman" pitchFamily="18" charset="0"/>
              </a:rPr>
              <a:t>. </a:t>
            </a:r>
          </a:p>
          <a:p>
            <a:pPr algn="l" rtl="0"/>
            <a:r>
              <a:rPr lang="en-US" sz="2400" b="1" dirty="0">
                <a:latin typeface="Times New Roman" pitchFamily="18" charset="0"/>
                <a:cs typeface="Times New Roman" pitchFamily="18" charset="0"/>
              </a:rPr>
              <a:t>     A coil is placed around the body region to be treated. </a:t>
            </a:r>
          </a:p>
          <a:p>
            <a:pPr algn="l" rtl="0"/>
            <a:r>
              <a:rPr lang="en-US" sz="2400" b="1" dirty="0">
                <a:latin typeface="Times New Roman" pitchFamily="18" charset="0"/>
                <a:cs typeface="Times New Roman" pitchFamily="18" charset="0"/>
              </a:rPr>
              <a:t>   The alternating current in the coil results in an alternating magnetic field in the tissue, producing joule heating in the body region being treated. </a:t>
            </a:r>
            <a:endParaRPr lang="ar-IQ"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269" y="3158650"/>
            <a:ext cx="5169731" cy="343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9512" y="3914771"/>
            <a:ext cx="3960440" cy="1384995"/>
          </a:xfrm>
          <a:prstGeom prst="rect">
            <a:avLst/>
          </a:prstGeom>
        </p:spPr>
        <p:txBody>
          <a:bodyPr wrap="square">
            <a:spAutoFit/>
          </a:bodyPr>
          <a:lstStyle/>
          <a:p>
            <a:pPr algn="l" rtl="0"/>
            <a:r>
              <a:rPr lang="en-US" sz="2800" b="1" dirty="0">
                <a:solidFill>
                  <a:srgbClr val="0070C0"/>
                </a:solidFill>
                <a:latin typeface="Times New Roman" pitchFamily="18" charset="0"/>
                <a:cs typeface="Times New Roman" pitchFamily="18" charset="0"/>
              </a:rPr>
              <a:t>Location of induction</a:t>
            </a:r>
          </a:p>
          <a:p>
            <a:pPr algn="l" rtl="0"/>
            <a:r>
              <a:rPr lang="en-US" sz="2800" b="1" dirty="0">
                <a:solidFill>
                  <a:srgbClr val="0070C0"/>
                </a:solidFill>
                <a:latin typeface="Times New Roman" pitchFamily="18" charset="0"/>
                <a:cs typeface="Times New Roman" pitchFamily="18" charset="0"/>
              </a:rPr>
              <a:t> coil around knee for</a:t>
            </a:r>
          </a:p>
          <a:p>
            <a:pPr algn="l" rtl="0"/>
            <a:r>
              <a:rPr lang="en-US" sz="2800" b="1" dirty="0">
                <a:solidFill>
                  <a:srgbClr val="0070C0"/>
                </a:solidFill>
                <a:latin typeface="Times New Roman" pitchFamily="18" charset="0"/>
                <a:cs typeface="Times New Roman" pitchFamily="18" charset="0"/>
              </a:rPr>
              <a:t> short-wave. </a:t>
            </a:r>
            <a:endParaRPr lang="en-US" sz="2800" dirty="0">
              <a:solidFill>
                <a:srgbClr val="0070C0"/>
              </a:solidFill>
              <a:latin typeface="Times New Roman" pitchFamily="18" charset="0"/>
              <a:cs typeface="Times New Roman" pitchFamily="18" charset="0"/>
            </a:endParaRPr>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36</a:t>
            </a:fld>
            <a:endParaRPr lang="ar-SA"/>
          </a:p>
        </p:txBody>
      </p:sp>
    </p:spTree>
    <p:custDataLst>
      <p:tags r:id="rId1"/>
    </p:custDataLst>
    <p:extLst>
      <p:ext uri="{BB962C8B-B14F-4D97-AF65-F5344CB8AC3E}">
        <p14:creationId xmlns:p14="http://schemas.microsoft.com/office/powerpoint/2010/main" val="406387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out)">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plus(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424936" cy="3785652"/>
          </a:xfrm>
          <a:prstGeom prst="rect">
            <a:avLst/>
          </a:prstGeom>
        </p:spPr>
        <p:txBody>
          <a:bodyPr wrap="square">
            <a:spAutoFit/>
          </a:bodyPr>
          <a:lstStyle/>
          <a:p>
            <a:pPr algn="l" rtl="0">
              <a:lnSpc>
                <a:spcPct val="150000"/>
              </a:lnSpc>
            </a:pP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It has been used in:</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Relieving  muscle spasms, </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Pain  from protruded intervertebral discs,</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Degenerative  joint disease, and</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Bursitis . </a:t>
            </a:r>
            <a:endParaRPr lang="en-US" sz="32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37</a:t>
            </a:fld>
            <a:endParaRPr lang="ar-SA"/>
          </a:p>
        </p:txBody>
      </p:sp>
    </p:spTree>
    <p:custDataLst>
      <p:tags r:id="rId1"/>
    </p:custDataLst>
    <p:extLst>
      <p:ext uri="{BB962C8B-B14F-4D97-AF65-F5344CB8AC3E}">
        <p14:creationId xmlns:p14="http://schemas.microsoft.com/office/powerpoint/2010/main" val="24076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6739" y="158936"/>
            <a:ext cx="8568952" cy="461665"/>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4. Microwave diathermy </a:t>
            </a:r>
            <a:endParaRPr lang="en-US" sz="2400" dirty="0">
              <a:solidFill>
                <a:srgbClr val="FF0000"/>
              </a:solidFill>
              <a:latin typeface="Times New Roman" pitchFamily="18" charset="0"/>
              <a:cs typeface="Times New Roman" pitchFamily="18" charset="0"/>
            </a:endParaRPr>
          </a:p>
        </p:txBody>
      </p:sp>
      <p:sp>
        <p:nvSpPr>
          <p:cNvPr id="3" name="مستطيل 2"/>
          <p:cNvSpPr/>
          <p:nvPr/>
        </p:nvSpPr>
        <p:spPr>
          <a:xfrm>
            <a:off x="214091" y="3209869"/>
            <a:ext cx="8267533"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Microwaves from antenna penetrate deep into the tissue, causing a temperature rise and deep heating.</a:t>
            </a:r>
            <a:endParaRPr lang="ar-SA" sz="2400" dirty="0"/>
          </a:p>
        </p:txBody>
      </p:sp>
      <p:sp>
        <p:nvSpPr>
          <p:cNvPr id="4" name="مستطيل 3"/>
          <p:cNvSpPr/>
          <p:nvPr/>
        </p:nvSpPr>
        <p:spPr>
          <a:xfrm>
            <a:off x="281606" y="937773"/>
            <a:ext cx="8378147" cy="1200329"/>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The microwaves are produced in a special tube called a </a:t>
            </a:r>
            <a:r>
              <a:rPr lang="en-US" sz="2400" b="1" dirty="0">
                <a:solidFill>
                  <a:srgbClr val="FF0000"/>
                </a:solidFill>
                <a:latin typeface="Times New Roman" pitchFamily="18" charset="0"/>
                <a:cs typeface="Times New Roman" pitchFamily="18" charset="0"/>
              </a:rPr>
              <a:t>magnetron</a:t>
            </a:r>
            <a:r>
              <a:rPr lang="en-US" sz="2400" b="1" dirty="0">
                <a:latin typeface="Times New Roman" pitchFamily="18" charset="0"/>
                <a:cs typeface="Times New Roman" pitchFamily="18" charset="0"/>
              </a:rPr>
              <a:t> and are then emitted from the applicator (antenna). </a:t>
            </a:r>
          </a:p>
        </p:txBody>
      </p:sp>
      <p:sp>
        <p:nvSpPr>
          <p:cNvPr id="5" name="مستطيل 4"/>
          <p:cNvSpPr/>
          <p:nvPr/>
        </p:nvSpPr>
        <p:spPr>
          <a:xfrm>
            <a:off x="243727" y="2296455"/>
            <a:ext cx="8352928"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 The antenna is usually designed so that it can be placed several inches from the region to be treated. </a:t>
            </a:r>
            <a:endParaRPr lang="en-US" sz="2400" dirty="0">
              <a:latin typeface="Times New Roman" pitchFamily="18" charset="0"/>
              <a:cs typeface="Times New Roman" pitchFamily="18" charset="0"/>
            </a:endParaRPr>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38</a:t>
            </a:fld>
            <a:endParaRPr lang="ar-SA"/>
          </a:p>
        </p:txBody>
      </p:sp>
      <p:sp>
        <p:nvSpPr>
          <p:cNvPr id="8" name="مستطيل 7"/>
          <p:cNvSpPr/>
          <p:nvPr/>
        </p:nvSpPr>
        <p:spPr>
          <a:xfrm>
            <a:off x="135389" y="4264697"/>
            <a:ext cx="8424936"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The frequency used in microwave diathermy is 2450 MHz, causing more uniform heating around body region. </a:t>
            </a:r>
            <a:endParaRPr lang="en-US" sz="2400" dirty="0">
              <a:latin typeface="Times New Roman" pitchFamily="18" charset="0"/>
              <a:cs typeface="Times New Roman" pitchFamily="18" charset="0"/>
            </a:endParaRPr>
          </a:p>
        </p:txBody>
      </p:sp>
      <p:sp>
        <p:nvSpPr>
          <p:cNvPr id="9" name="Rectangle 1"/>
          <p:cNvSpPr/>
          <p:nvPr/>
        </p:nvSpPr>
        <p:spPr>
          <a:xfrm>
            <a:off x="207713" y="5181523"/>
            <a:ext cx="8928992"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Microwave is used in the treatment of fractures, sprains and strains, bursitis, injuries to tendons, and arthritis. </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95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39</a:t>
            </a:fld>
            <a:endParaRPr lang="ar-SA"/>
          </a:p>
        </p:txBody>
      </p:sp>
      <p:pic>
        <p:nvPicPr>
          <p:cNvPr id="4" name="صورة 3" descr="Advantages of Microwave diathermy | Disadvantages of Microwave diathermy"/>
          <p:cNvPicPr/>
          <p:nvPr/>
        </p:nvPicPr>
        <p:blipFill>
          <a:blip r:embed="rId2">
            <a:extLst>
              <a:ext uri="{28A0092B-C50C-407E-A947-70E740481C1C}">
                <a14:useLocalDpi xmlns:a14="http://schemas.microsoft.com/office/drawing/2010/main" val="0"/>
              </a:ext>
            </a:extLst>
          </a:blip>
          <a:srcRect/>
          <a:stretch>
            <a:fillRect/>
          </a:stretch>
        </p:blipFill>
        <p:spPr bwMode="auto">
          <a:xfrm>
            <a:off x="2595562" y="1400175"/>
            <a:ext cx="3952875" cy="4057650"/>
          </a:xfrm>
          <a:prstGeom prst="rect">
            <a:avLst/>
          </a:prstGeom>
          <a:noFill/>
          <a:ln>
            <a:noFill/>
          </a:ln>
        </p:spPr>
      </p:pic>
      <p:sp>
        <p:nvSpPr>
          <p:cNvPr id="5" name="مستطيل 4"/>
          <p:cNvSpPr/>
          <p:nvPr/>
        </p:nvSpPr>
        <p:spPr>
          <a:xfrm>
            <a:off x="3124200" y="5676255"/>
            <a:ext cx="4032448" cy="461665"/>
          </a:xfrm>
          <a:prstGeom prst="rect">
            <a:avLst/>
          </a:prstGeom>
        </p:spPr>
        <p:txBody>
          <a:bodyPr wrap="square">
            <a:spAutoFit/>
          </a:bodyPr>
          <a:lstStyle/>
          <a:p>
            <a:pPr algn="l" rtl="0"/>
            <a:r>
              <a:rPr lang="en-US" sz="2400" b="1" dirty="0">
                <a:latin typeface="Times New Roman" pitchFamily="18" charset="0"/>
                <a:cs typeface="Times New Roman" pitchFamily="18" charset="0"/>
              </a:rPr>
              <a:t>Microwave diathermy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3317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4</a:t>
            </a:fld>
            <a:endParaRPr lang="ar-SA"/>
          </a:p>
        </p:txBody>
      </p:sp>
      <p:sp>
        <p:nvSpPr>
          <p:cNvPr id="6" name="مستطيل 5"/>
          <p:cNvSpPr/>
          <p:nvPr/>
        </p:nvSpPr>
        <p:spPr>
          <a:xfrm>
            <a:off x="179512" y="405835"/>
            <a:ext cx="9109168" cy="830997"/>
          </a:xfrm>
          <a:prstGeom prst="rect">
            <a:avLst/>
          </a:prstGeom>
        </p:spPr>
        <p:txBody>
          <a:bodyPr wrap="square">
            <a:spAutoFit/>
          </a:bodyPr>
          <a:lstStyle/>
          <a:p>
            <a:pPr lvl="0" algn="l" rtl="0"/>
            <a:r>
              <a:rPr lang="en-US" sz="2400" b="1" dirty="0">
                <a:latin typeface="Times New Roman" pitchFamily="18" charset="0"/>
                <a:cs typeface="Times New Roman" pitchFamily="18" charset="0"/>
              </a:rPr>
              <a:t>The average kinetic energy (K.E)  directly proportional to temperature </a:t>
            </a:r>
            <a:endParaRPr lang="en-US" sz="2400" dirty="0">
              <a:latin typeface="Times New Roman" pitchFamily="18" charset="0"/>
              <a:cs typeface="Times New Roman" pitchFamily="18" charset="0"/>
            </a:endParaRPr>
          </a:p>
        </p:txBody>
      </p:sp>
      <p:sp>
        <p:nvSpPr>
          <p:cNvPr id="7" name="مستطيل 6"/>
          <p:cNvSpPr/>
          <p:nvPr/>
        </p:nvSpPr>
        <p:spPr>
          <a:xfrm>
            <a:off x="3158888" y="1245157"/>
            <a:ext cx="1577548" cy="523220"/>
          </a:xfrm>
          <a:prstGeom prst="rect">
            <a:avLst/>
          </a:prstGeom>
        </p:spPr>
        <p:txBody>
          <a:bodyPr wrap="none">
            <a:spAutoFit/>
          </a:bodyPr>
          <a:lstStyle/>
          <a:p>
            <a:pPr algn="l" rtl="0"/>
            <a:r>
              <a:rPr lang="en-US" sz="2800" b="1" dirty="0">
                <a:solidFill>
                  <a:srgbClr val="FF0000"/>
                </a:solidFill>
                <a:latin typeface="Times New Roman" panose="02020603050405020304" pitchFamily="18" charset="0"/>
                <a:cs typeface="Times New Roman" panose="02020603050405020304" pitchFamily="18" charset="0"/>
              </a:rPr>
              <a:t>K.E α T  </a:t>
            </a:r>
            <a:endParaRPr lang="ar-IQ" sz="2800" dirty="0">
              <a:solidFill>
                <a:srgbClr val="FF0000"/>
              </a:solidFill>
              <a:latin typeface="Times New Roman" panose="02020603050405020304" pitchFamily="18" charset="0"/>
              <a:cs typeface="Times New Roman" panose="02020603050405020304" pitchFamily="18" charset="0"/>
            </a:endParaRPr>
          </a:p>
        </p:txBody>
      </p:sp>
      <p:pic>
        <p:nvPicPr>
          <p:cNvPr id="8" name="صورة 7"/>
          <p:cNvPicPr/>
          <p:nvPr/>
        </p:nvPicPr>
        <p:blipFill>
          <a:blip r:embed="rId2">
            <a:extLst>
              <a:ext uri="{28A0092B-C50C-407E-A947-70E740481C1C}">
                <a14:useLocalDpi xmlns:a14="http://schemas.microsoft.com/office/drawing/2010/main" val="0"/>
              </a:ext>
            </a:extLst>
          </a:blip>
          <a:srcRect/>
          <a:stretch>
            <a:fillRect/>
          </a:stretch>
        </p:blipFill>
        <p:spPr bwMode="auto">
          <a:xfrm>
            <a:off x="1528680" y="2328664"/>
            <a:ext cx="5976664" cy="2935853"/>
          </a:xfrm>
          <a:prstGeom prst="rect">
            <a:avLst/>
          </a:prstGeom>
          <a:noFill/>
          <a:ln>
            <a:noFill/>
          </a:ln>
          <a:effectLst/>
        </p:spPr>
      </p:pic>
      <p:sp>
        <p:nvSpPr>
          <p:cNvPr id="9" name="مستطيل 8"/>
          <p:cNvSpPr/>
          <p:nvPr/>
        </p:nvSpPr>
        <p:spPr>
          <a:xfrm>
            <a:off x="539552" y="4972565"/>
            <a:ext cx="7776864" cy="1366528"/>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Calibri" panose="020F0502020204030204" pitchFamily="34" charset="0"/>
                <a:cs typeface="Arial" panose="020B0604020202020204" pitchFamily="34" charset="0"/>
              </a:rPr>
              <a:t>Heat can be remove from a substance to lower the temperature. Low temperature referred to as the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cryogenic region </a:t>
            </a:r>
            <a:r>
              <a:rPr lang="en-US" sz="2400" b="1" dirty="0">
                <a:latin typeface="Times New Roman" panose="02020603050405020304" pitchFamily="18" charset="0"/>
                <a:ea typeface="Calibri" panose="020F0502020204030204" pitchFamily="34" charset="0"/>
                <a:cs typeface="Arial" panose="020B0604020202020204" pitchFamily="34" charset="0"/>
              </a:rPr>
              <a:t>(absolute zero,-273.15°c).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11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5846"/>
            <a:ext cx="8424936" cy="230832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5.Ultrasound waves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Are also used for deep heating of body tissue.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These waves are completely different from electromagnetic waves.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They produce mechanical motion like audible sound waves except the frequency is much higher (usually near 1MHz). </a:t>
            </a:r>
            <a:endParaRPr lang="en-US" sz="2400" dirty="0">
              <a:latin typeface="Times New Roman" panose="02020603050405020304" pitchFamily="18" charset="0"/>
              <a:cs typeface="Times New Roman" panose="02020603050405020304" pitchFamily="18" charset="0"/>
            </a:endParaRPr>
          </a:p>
        </p:txBody>
      </p:sp>
      <p:sp>
        <p:nvSpPr>
          <p:cNvPr id="3" name="Rectangle 1"/>
          <p:cNvSpPr/>
          <p:nvPr/>
        </p:nvSpPr>
        <p:spPr>
          <a:xfrm>
            <a:off x="317936" y="2780928"/>
            <a:ext cx="8352928" cy="1200329"/>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    In ultrasonic diathermy</a:t>
            </a:r>
            <a:r>
              <a:rPr lang="en-US" sz="2400" b="1" dirty="0">
                <a:latin typeface="Times New Roman" pitchFamily="18" charset="0"/>
                <a:cs typeface="Times New Roman" pitchFamily="18" charset="0"/>
              </a:rPr>
              <a:t>, power levels of several watts per square centimeter are usually used and the sound source is directly in contact with the body. </a:t>
            </a:r>
            <a:endParaRPr lang="en-US" sz="2400" dirty="0">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40</a:t>
            </a:fld>
            <a:endParaRPr lang="ar-SA"/>
          </a:p>
        </p:txBody>
      </p:sp>
      <p:sp>
        <p:nvSpPr>
          <p:cNvPr id="6" name="Rectangle 2"/>
          <p:cNvSpPr/>
          <p:nvPr/>
        </p:nvSpPr>
        <p:spPr>
          <a:xfrm>
            <a:off x="428475" y="4234433"/>
            <a:ext cx="8424936"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     As the ultrasonic wave move through the body the practices in the tissues move back and forth. </a:t>
            </a:r>
          </a:p>
          <a:p>
            <a:pPr algn="l" rtl="0"/>
            <a:r>
              <a:rPr lang="en-US" sz="2400" b="1" dirty="0">
                <a:latin typeface="Times New Roman" pitchFamily="18" charset="0"/>
                <a:cs typeface="Times New Roman" pitchFamily="18" charset="0"/>
              </a:rPr>
              <a:t>The movement is similar to micro massage and results in heating of the tissues. </a:t>
            </a:r>
            <a:endParaRPr lang="ar-IQ"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732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41</a:t>
            </a:fld>
            <a:endParaRPr lang="ar-SA"/>
          </a:p>
        </p:txBody>
      </p:sp>
      <p:sp>
        <p:nvSpPr>
          <p:cNvPr id="4" name="مستطيل 3"/>
          <p:cNvSpPr/>
          <p:nvPr/>
        </p:nvSpPr>
        <p:spPr>
          <a:xfrm>
            <a:off x="457200" y="548680"/>
            <a:ext cx="8363272" cy="1569660"/>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rPr>
              <a:t>Ultrasonic therapy or ultrasonic diathermy products used in physical therapy equipment produce high-frequency sound waves that travel deep into tissue and create gentle therapeutic heat.</a:t>
            </a:r>
            <a:endParaRPr lang="ar-SA" sz="2400" dirty="0"/>
          </a:p>
        </p:txBody>
      </p:sp>
      <p:sp>
        <p:nvSpPr>
          <p:cNvPr id="5" name="مستطيل 4"/>
          <p:cNvSpPr/>
          <p:nvPr/>
        </p:nvSpPr>
        <p:spPr>
          <a:xfrm>
            <a:off x="575556" y="2101477"/>
            <a:ext cx="7992888"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Ultrasonic diathermy is intended to generate deep heat within body tissues for the treatment of selected medical conditions such as pain, muscle spasms and joint contractures. </a:t>
            </a:r>
            <a:endParaRPr lang="ar-SA" sz="2400" b="1"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2556865" y="3441543"/>
            <a:ext cx="6572058" cy="3279932"/>
          </a:xfrm>
          <a:prstGeom prst="rect">
            <a:avLst/>
          </a:prstGeom>
        </p:spPr>
      </p:pic>
    </p:spTree>
    <p:extLst>
      <p:ext uri="{BB962C8B-B14F-4D97-AF65-F5344CB8AC3E}">
        <p14:creationId xmlns:p14="http://schemas.microsoft.com/office/powerpoint/2010/main" val="143666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45322"/>
            <a:ext cx="5184576" cy="349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42</a:t>
            </a:fld>
            <a:endParaRPr lang="ar-SA"/>
          </a:p>
        </p:txBody>
      </p:sp>
      <p:sp>
        <p:nvSpPr>
          <p:cNvPr id="7" name="مستطيل 6"/>
          <p:cNvSpPr/>
          <p:nvPr/>
        </p:nvSpPr>
        <p:spPr>
          <a:xfrm>
            <a:off x="251520" y="116295"/>
            <a:ext cx="8640960" cy="830997"/>
          </a:xfrm>
          <a:prstGeom prst="rect">
            <a:avLst/>
          </a:prstGeom>
        </p:spPr>
        <p:txBody>
          <a:bodyPr wrap="square">
            <a:spAutoFit/>
          </a:bodyPr>
          <a:lstStyle/>
          <a:p>
            <a:pPr algn="l" rtl="0"/>
            <a:r>
              <a:rPr lang="en-US" sz="2400" b="1" dirty="0">
                <a:latin typeface="Times New Roman" pitchFamily="18" charset="0"/>
                <a:cs typeface="Times New Roman" pitchFamily="18" charset="0"/>
              </a:rPr>
              <a:t>    Ultrasonic heating has been found useful in relieving the tightness and scarring that often occur in joint disease. </a:t>
            </a:r>
          </a:p>
        </p:txBody>
      </p:sp>
      <p:sp>
        <p:nvSpPr>
          <p:cNvPr id="8" name="مستطيل 7"/>
          <p:cNvSpPr/>
          <p:nvPr/>
        </p:nvSpPr>
        <p:spPr>
          <a:xfrm>
            <a:off x="227207" y="968514"/>
            <a:ext cx="8640960"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It greatly aids joints that have limited motion.  It useful for depositing heat in the bones because the absorb ultrasound energy more effectively than does soft tissue </a:t>
            </a:r>
            <a:endParaRPr lang="en-US" sz="24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11" y="3135534"/>
            <a:ext cx="2990361" cy="22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742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43</a:t>
            </a:fld>
            <a:endParaRPr lang="ar-SA"/>
          </a:p>
        </p:txBody>
      </p:sp>
      <p:sp>
        <p:nvSpPr>
          <p:cNvPr id="4" name="مستطيل 3"/>
          <p:cNvSpPr/>
          <p:nvPr/>
        </p:nvSpPr>
        <p:spPr>
          <a:xfrm>
            <a:off x="354360" y="0"/>
            <a:ext cx="8435280" cy="341632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Ultrasound and electromagnetic diathermy (both shortwave and microwave) have useful roles in treating sports injuries. Ultrasound can control inflammation, improve collagen elasticity, and deliver medication to selected tissues. Electromagnetic diathermy is an alternative to ultrasound for alleviating muscle or joint contractures, muscle spasm, and pain. Knowing the indications and contraindications of these modalities can help physicians make the best use of these treatment options.</a:t>
            </a:r>
            <a:endParaRPr lang="ar-SA" sz="2400" b="1" dirty="0">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2582350" y="3501008"/>
            <a:ext cx="4365914" cy="2592288"/>
          </a:xfrm>
          <a:prstGeom prst="rect">
            <a:avLst/>
          </a:prstGeom>
        </p:spPr>
      </p:pic>
    </p:spTree>
    <p:extLst>
      <p:ext uri="{BB962C8B-B14F-4D97-AF65-F5344CB8AC3E}">
        <p14:creationId xmlns:p14="http://schemas.microsoft.com/office/powerpoint/2010/main" val="4085069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ÙØªÙØ¬Ø© Ø¨Ø­Ø« Ø§ÙØµÙØ± Ø¹Ù ØµÙØ± ÙØ±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707537" y="404664"/>
            <a:ext cx="3079753" cy="1107996"/>
          </a:xfrm>
          <a:prstGeom prst="rect">
            <a:avLst/>
          </a:prstGeom>
          <a:noFill/>
        </p:spPr>
        <p:txBody>
          <a:bodyPr wrap="none" rtlCol="1">
            <a:spAutoFit/>
          </a:bodyPr>
          <a:lstStyle/>
          <a:p>
            <a:r>
              <a:rPr lang="en-US" sz="6600" b="1" dirty="0">
                <a:solidFill>
                  <a:srgbClr val="C00000"/>
                </a:solidFill>
                <a:latin typeface="Brush Script MT" pitchFamily="66" charset="0"/>
                <a:cs typeface="+mj-cs"/>
              </a:rPr>
              <a:t>Thank you</a:t>
            </a:r>
            <a:endParaRPr lang="ar-SA" sz="6600" b="1" dirty="0">
              <a:solidFill>
                <a:srgbClr val="C00000"/>
              </a:solidFill>
              <a:latin typeface="Brush Script MT" pitchFamily="66" charset="0"/>
              <a:cs typeface="+mj-cs"/>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44</a:t>
            </a:fld>
            <a:endParaRPr lang="ar-SA"/>
          </a:p>
        </p:txBody>
      </p:sp>
    </p:spTree>
    <p:custDataLst>
      <p:tags r:id="rId1"/>
    </p:custDataLst>
    <p:extLst>
      <p:ext uri="{BB962C8B-B14F-4D97-AF65-F5344CB8AC3E}">
        <p14:creationId xmlns:p14="http://schemas.microsoft.com/office/powerpoint/2010/main" val="11441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3175" y="246976"/>
            <a:ext cx="6800836"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Thermometry and temperature scales</a:t>
            </a:r>
            <a:endParaRPr lang="en-US" sz="3200" dirty="0">
              <a:solidFill>
                <a:srgbClr val="FF0000"/>
              </a:solidFill>
              <a:latin typeface="Times New Roman" pitchFamily="18" charset="0"/>
              <a:cs typeface="Times New Roman" pitchFamily="18" charset="0"/>
            </a:endParaRPr>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5</a:t>
            </a:fld>
            <a:endParaRPr lang="ar-SA" dirty="0"/>
          </a:p>
        </p:txBody>
      </p:sp>
      <p:sp>
        <p:nvSpPr>
          <p:cNvPr id="3" name="مستطيل 2"/>
          <p:cNvSpPr/>
          <p:nvPr/>
        </p:nvSpPr>
        <p:spPr>
          <a:xfrm>
            <a:off x="611560" y="799945"/>
            <a:ext cx="7920880" cy="1339662"/>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Calibri" panose="020F0502020204030204" pitchFamily="34" charset="0"/>
                <a:cs typeface="Arial" panose="020B0604020202020204" pitchFamily="34" charset="0"/>
              </a:rPr>
              <a:t>Temperature is difficult to measure directly, so we usually measure it indirectly by measuring one of many physical properties that change with temperature, such as</a:t>
            </a:r>
            <a:r>
              <a:rPr lang="en-US" sz="2400" dirty="0">
                <a:solidFill>
                  <a:srgbClr val="373D3F"/>
                </a:solidFill>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3"/>
          <a:stretch>
            <a:fillRect/>
          </a:stretch>
        </p:blipFill>
        <p:spPr>
          <a:xfrm>
            <a:off x="457200" y="2805888"/>
            <a:ext cx="3000375" cy="1524000"/>
          </a:xfrm>
          <a:prstGeom prst="rect">
            <a:avLst/>
          </a:prstGeom>
        </p:spPr>
      </p:pic>
      <p:sp>
        <p:nvSpPr>
          <p:cNvPr id="9" name="مستطيل 8"/>
          <p:cNvSpPr/>
          <p:nvPr/>
        </p:nvSpPr>
        <p:spPr>
          <a:xfrm>
            <a:off x="3124200" y="3307168"/>
            <a:ext cx="3708900" cy="461665"/>
          </a:xfrm>
          <a:prstGeom prst="rect">
            <a:avLst/>
          </a:prstGeom>
        </p:spPr>
        <p:txBody>
          <a:bodyPr wrap="none">
            <a:spAutoFit/>
          </a:bodyPr>
          <a:lstStyle/>
          <a:p>
            <a:r>
              <a:rPr lang="en-US" sz="2400" b="1" dirty="0">
                <a:latin typeface="Times New Roman" panose="02020603050405020304" pitchFamily="18" charset="0"/>
                <a:ea typeface="Calibri" panose="020F0502020204030204" pitchFamily="34" charset="0"/>
                <a:cs typeface="Arial" panose="020B0604020202020204" pitchFamily="34" charset="0"/>
              </a:rPr>
              <a:t>volume (density) increases </a:t>
            </a:r>
            <a:endParaRPr lang="ar-SA" sz="2400" dirty="0"/>
          </a:p>
        </p:txBody>
      </p:sp>
      <p:pic>
        <p:nvPicPr>
          <p:cNvPr id="10" name="صورة 9"/>
          <p:cNvPicPr>
            <a:picLocks noChangeAspect="1"/>
          </p:cNvPicPr>
          <p:nvPr/>
        </p:nvPicPr>
        <p:blipFill>
          <a:blip r:embed="rId4"/>
          <a:stretch>
            <a:fillRect/>
          </a:stretch>
        </p:blipFill>
        <p:spPr>
          <a:xfrm>
            <a:off x="285750" y="4525585"/>
            <a:ext cx="3134122" cy="1760914"/>
          </a:xfrm>
          <a:prstGeom prst="rect">
            <a:avLst/>
          </a:prstGeom>
        </p:spPr>
      </p:pic>
      <p:sp>
        <p:nvSpPr>
          <p:cNvPr id="11" name="مستطيل 10"/>
          <p:cNvSpPr/>
          <p:nvPr/>
        </p:nvSpPr>
        <p:spPr>
          <a:xfrm>
            <a:off x="1740887" y="6251363"/>
            <a:ext cx="1007840" cy="461665"/>
          </a:xfrm>
          <a:prstGeom prst="rect">
            <a:avLst/>
          </a:prstGeom>
        </p:spPr>
        <p:txBody>
          <a:bodyPr wrap="none">
            <a:spAutoFit/>
          </a:bodyPr>
          <a:lstStyle/>
          <a:p>
            <a:pPr algn="l" rtl="0"/>
            <a:r>
              <a:rPr lang="en-US" sz="2400" b="1" dirty="0">
                <a:latin typeface="Times New Roman" panose="02020603050405020304" pitchFamily="18" charset="0"/>
                <a:cs typeface="Times New Roman" panose="02020603050405020304" pitchFamily="18" charset="0"/>
              </a:rPr>
              <a:t>Color </a:t>
            </a:r>
            <a:endParaRPr lang="ar-SA" sz="2400" b="1" dirty="0">
              <a:latin typeface="Times New Roman" panose="02020603050405020304" pitchFamily="18" charset="0"/>
              <a:cs typeface="Times New Roman" panose="02020603050405020304" pitchFamily="18" charset="0"/>
            </a:endParaRPr>
          </a:p>
        </p:txBody>
      </p:sp>
      <p:pic>
        <p:nvPicPr>
          <p:cNvPr id="12" name="صورة 11"/>
          <p:cNvPicPr>
            <a:picLocks noChangeAspect="1"/>
          </p:cNvPicPr>
          <p:nvPr/>
        </p:nvPicPr>
        <p:blipFill>
          <a:blip r:embed="rId5"/>
          <a:stretch>
            <a:fillRect/>
          </a:stretch>
        </p:blipFill>
        <p:spPr>
          <a:xfrm>
            <a:off x="5076056" y="4166069"/>
            <a:ext cx="3000375" cy="1524000"/>
          </a:xfrm>
          <a:prstGeom prst="rect">
            <a:avLst/>
          </a:prstGeom>
        </p:spPr>
      </p:pic>
      <p:sp>
        <p:nvSpPr>
          <p:cNvPr id="13" name="مستطيل 12"/>
          <p:cNvSpPr/>
          <p:nvPr/>
        </p:nvSpPr>
        <p:spPr>
          <a:xfrm>
            <a:off x="3823593" y="5745128"/>
            <a:ext cx="4845429" cy="461665"/>
          </a:xfrm>
          <a:prstGeom prst="rect">
            <a:avLst/>
          </a:prstGeom>
        </p:spPr>
        <p:txBody>
          <a:bodyPr wrap="none">
            <a:spAutoFit/>
          </a:bodyPr>
          <a:lstStyle/>
          <a:p>
            <a:r>
              <a:rPr lang="en-US" sz="2400" b="1" dirty="0">
                <a:latin typeface="Times New Roman" panose="02020603050405020304" pitchFamily="18" charset="0"/>
                <a:ea typeface="Calibri" panose="020F0502020204030204" pitchFamily="34" charset="0"/>
                <a:cs typeface="Arial" panose="020B0604020202020204" pitchFamily="34" charset="0"/>
              </a:rPr>
              <a:t>The emission of infrared radiation.</a:t>
            </a:r>
            <a:endParaRPr lang="ar-SA" sz="2400" dirty="0"/>
          </a:p>
        </p:txBody>
      </p:sp>
      <p:sp>
        <p:nvSpPr>
          <p:cNvPr id="14" name="مستطيل 13"/>
          <p:cNvSpPr/>
          <p:nvPr/>
        </p:nvSpPr>
        <p:spPr>
          <a:xfrm>
            <a:off x="823593" y="2274372"/>
            <a:ext cx="3748407" cy="461665"/>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cs typeface="Arial" panose="020B0604020202020204" pitchFamily="34" charset="0"/>
              </a:rPr>
              <a:t>Electrical resistance </a:t>
            </a:r>
            <a:endParaRPr lang="ar-SA" sz="2400" dirty="0"/>
          </a:p>
        </p:txBody>
      </p:sp>
    </p:spTree>
    <p:custDataLst>
      <p:tags r:id="rId1"/>
    </p:custDataLst>
    <p:extLst>
      <p:ext uri="{BB962C8B-B14F-4D97-AF65-F5344CB8AC3E}">
        <p14:creationId xmlns:p14="http://schemas.microsoft.com/office/powerpoint/2010/main" val="322215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6</a:t>
            </a:fld>
            <a:endParaRPr lang="ar-SA"/>
          </a:p>
        </p:txBody>
      </p:sp>
      <p:sp>
        <p:nvSpPr>
          <p:cNvPr id="4" name="مستطيل 3"/>
          <p:cNvSpPr/>
          <p:nvPr/>
        </p:nvSpPr>
        <p:spPr>
          <a:xfrm>
            <a:off x="457200" y="908720"/>
            <a:ext cx="6766811" cy="1569660"/>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1-Fahrenheit scale(°F):</a:t>
            </a:r>
          </a:p>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In  this scale the freezing temp. is </a:t>
            </a:r>
            <a:r>
              <a:rPr lang="en-US" sz="2400" b="1" dirty="0">
                <a:solidFill>
                  <a:srgbClr val="FF0000"/>
                </a:solidFill>
                <a:latin typeface="Times New Roman" pitchFamily="18" charset="0"/>
                <a:cs typeface="Times New Roman" pitchFamily="18" charset="0"/>
              </a:rPr>
              <a:t>32°F  ,</a:t>
            </a:r>
          </a:p>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Boiling  point is </a:t>
            </a:r>
            <a:r>
              <a:rPr lang="en-US" sz="2400" b="1" dirty="0">
                <a:solidFill>
                  <a:srgbClr val="FF0000"/>
                </a:solidFill>
                <a:latin typeface="Times New Roman" pitchFamily="18" charset="0"/>
                <a:cs typeface="Times New Roman" pitchFamily="18" charset="0"/>
              </a:rPr>
              <a:t>212°F </a:t>
            </a:r>
            <a:r>
              <a:rPr lang="en-US" sz="2400" b="1" dirty="0">
                <a:solidFill>
                  <a:prstClr val="black"/>
                </a:solidFill>
                <a:latin typeface="Times New Roman" pitchFamily="18" charset="0"/>
                <a:cs typeface="Times New Roman" pitchFamily="18" charset="0"/>
              </a:rPr>
              <a:t>,</a:t>
            </a:r>
          </a:p>
          <a:p>
            <a:pPr marL="457200" indent="-457200" algn="l" rtl="0">
              <a:buFont typeface="Arial" pitchFamily="34" charset="0"/>
              <a:buChar char="•"/>
            </a:pPr>
            <a:r>
              <a:rPr lang="en-US" sz="2400" b="1" dirty="0">
                <a:solidFill>
                  <a:prstClr val="black"/>
                </a:solidFill>
                <a:latin typeface="Times New Roman" pitchFamily="18" charset="0"/>
                <a:cs typeface="Times New Roman" pitchFamily="18" charset="0"/>
              </a:rPr>
              <a:t>Normal  body temp. is about </a:t>
            </a:r>
            <a:r>
              <a:rPr lang="en-US" sz="2400" b="1" dirty="0">
                <a:solidFill>
                  <a:srgbClr val="FF0000"/>
                </a:solidFill>
                <a:latin typeface="Times New Roman" pitchFamily="18" charset="0"/>
                <a:cs typeface="Times New Roman" pitchFamily="18" charset="0"/>
              </a:rPr>
              <a:t>98.6°F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687" y="2204864"/>
            <a:ext cx="293064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827584" y="260648"/>
            <a:ext cx="2798971" cy="490199"/>
          </a:xfrm>
          <a:prstGeom prst="rect">
            <a:avLst/>
          </a:prstGeom>
        </p:spPr>
        <p:txBody>
          <a:bodyPr wrap="non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Temperature scales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ستطيل 7"/>
          <p:cNvSpPr/>
          <p:nvPr/>
        </p:nvSpPr>
        <p:spPr>
          <a:xfrm>
            <a:off x="1187624" y="3169444"/>
            <a:ext cx="3102131" cy="461665"/>
          </a:xfrm>
          <a:prstGeom prst="rect">
            <a:avLst/>
          </a:prstGeom>
        </p:spPr>
        <p:txBody>
          <a:bodyPr wrap="none">
            <a:spAutoFit/>
          </a:bodyPr>
          <a:lstStyle/>
          <a:p>
            <a:pPr algn="l" rtl="0"/>
            <a:r>
              <a:rPr lang="en-US" sz="2400" b="1" dirty="0">
                <a:solidFill>
                  <a:srgbClr val="0070C0"/>
                </a:solidFill>
                <a:latin typeface="Times New Roman" pitchFamily="18" charset="0"/>
                <a:cs typeface="Times New Roman" pitchFamily="18" charset="0"/>
              </a:rPr>
              <a:t>(0)°C=(5/9)((T°F)-32)</a:t>
            </a:r>
            <a:endParaRPr lang="ar-SA" sz="2400" dirty="0">
              <a:solidFill>
                <a:srgbClr val="0070C0"/>
              </a:solidFill>
            </a:endParaRPr>
          </a:p>
        </p:txBody>
      </p:sp>
    </p:spTree>
    <p:extLst>
      <p:ext uri="{BB962C8B-B14F-4D97-AF65-F5344CB8AC3E}">
        <p14:creationId xmlns:p14="http://schemas.microsoft.com/office/powerpoint/2010/main" val="85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5112568" cy="1938992"/>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2-The Celsius(°C):</a:t>
            </a:r>
          </a:p>
          <a:p>
            <a:pPr marL="342900" indent="-342900" algn="l" rtl="0">
              <a:buFont typeface="Arial" pitchFamily="34" charset="0"/>
              <a:buChar char="•"/>
            </a:pPr>
            <a:r>
              <a:rPr lang="en-US" sz="2400" b="1" dirty="0">
                <a:solidFill>
                  <a:prstClr val="black"/>
                </a:solidFill>
                <a:latin typeface="Times New Roman" pitchFamily="18" charset="0"/>
                <a:cs typeface="Times New Roman" pitchFamily="18" charset="0"/>
              </a:rPr>
              <a:t>The  freezing point is 0°C </a:t>
            </a:r>
          </a:p>
          <a:p>
            <a:pPr marL="342900" indent="-342900" algn="l" rtl="0">
              <a:buFont typeface="Arial" pitchFamily="34" charset="0"/>
              <a:buChar char="•"/>
            </a:pPr>
            <a:r>
              <a:rPr lang="en-US" sz="2400" b="1" dirty="0">
                <a:solidFill>
                  <a:prstClr val="black"/>
                </a:solidFill>
                <a:latin typeface="Times New Roman" pitchFamily="18" charset="0"/>
                <a:cs typeface="Times New Roman" pitchFamily="18" charset="0"/>
              </a:rPr>
              <a:t>The  boiling point is 100°C , </a:t>
            </a:r>
          </a:p>
          <a:p>
            <a:pPr marL="342900" indent="-342900" algn="l" rtl="0">
              <a:buFont typeface="Arial" pitchFamily="34" charset="0"/>
              <a:buChar char="•"/>
            </a:pPr>
            <a:r>
              <a:rPr lang="en-US" sz="2400" b="1" dirty="0">
                <a:solidFill>
                  <a:prstClr val="black"/>
                </a:solidFill>
                <a:latin typeface="Times New Roman" pitchFamily="18" charset="0"/>
                <a:cs typeface="Times New Roman" pitchFamily="18" charset="0"/>
              </a:rPr>
              <a:t>In  between is divided into 100 division.</a:t>
            </a:r>
          </a:p>
        </p:txBody>
      </p:sp>
      <p:sp>
        <p:nvSpPr>
          <p:cNvPr id="3" name="AutoShape 6" descr="Image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8" descr="Imagen"/>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4" name="Picture 10" descr="نتيجة بحث الصور عن ‪The Celsi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0337"/>
            <a:ext cx="2911178" cy="3268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p:nvPr/>
        </p:nvSpPr>
        <p:spPr>
          <a:xfrm>
            <a:off x="4250436" y="3645024"/>
            <a:ext cx="4680520"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3-The </a:t>
            </a:r>
            <a:r>
              <a:rPr lang="en-US" sz="2400" b="1" dirty="0" err="1">
                <a:solidFill>
                  <a:srgbClr val="FF0000"/>
                </a:solidFill>
                <a:latin typeface="Times New Roman" pitchFamily="18" charset="0"/>
                <a:cs typeface="Times New Roman" pitchFamily="18" charset="0"/>
              </a:rPr>
              <a:t>Kalvin</a:t>
            </a:r>
            <a:r>
              <a:rPr lang="en-US" sz="2400" b="1" dirty="0">
                <a:solidFill>
                  <a:srgbClr val="FF0000"/>
                </a:solidFill>
                <a:latin typeface="Times New Roman" pitchFamily="18" charset="0"/>
                <a:cs typeface="Times New Roman" pitchFamily="18" charset="0"/>
              </a:rPr>
              <a:t> scale(°K):</a:t>
            </a:r>
          </a:p>
          <a:p>
            <a:pPr algn="l" rtl="0"/>
            <a:r>
              <a:rPr lang="en-US" sz="2400" b="1" dirty="0">
                <a:solidFill>
                  <a:srgbClr val="FF0000"/>
                </a:solidFill>
                <a:latin typeface="Times New Roman" pitchFamily="18" charset="0"/>
                <a:cs typeface="Times New Roman" pitchFamily="18" charset="0"/>
              </a:rPr>
              <a:t>Or  the absolute scale </a:t>
            </a:r>
          </a:p>
          <a:p>
            <a:pPr algn="l" rtl="0"/>
            <a:r>
              <a:rPr lang="en-US" sz="2400" b="1" dirty="0">
                <a:solidFill>
                  <a:prstClr val="black"/>
                </a:solidFill>
                <a:latin typeface="Times New Roman" pitchFamily="18" charset="0"/>
                <a:cs typeface="Times New Roman" pitchFamily="18" charset="0"/>
              </a:rPr>
              <a:t>This scale has the same divisions as the Celsius but takes the 0° K at the absolute zero which is </a:t>
            </a:r>
          </a:p>
          <a:p>
            <a:pPr algn="l" rtl="0"/>
            <a:r>
              <a:rPr lang="en-US" sz="2400" b="1" dirty="0">
                <a:solidFill>
                  <a:prstClr val="black"/>
                </a:solidFill>
                <a:latin typeface="Times New Roman" pitchFamily="18" charset="0"/>
                <a:cs typeface="Times New Roman" pitchFamily="18" charset="0"/>
              </a:rPr>
              <a:t>= -273.15°C.</a:t>
            </a:r>
            <a:endParaRPr lang="en-US" sz="2400" dirty="0">
              <a:solidFill>
                <a:prstClr val="black"/>
              </a:solidFill>
              <a:latin typeface="Times New Roman" pitchFamily="18" charset="0"/>
              <a:cs typeface="Times New Roman" pitchFamily="18"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49" t="4239" r="37626" b="8093"/>
          <a:stretch/>
        </p:blipFill>
        <p:spPr bwMode="auto">
          <a:xfrm>
            <a:off x="895158" y="3013500"/>
            <a:ext cx="3099300" cy="334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t>7</a:t>
            </a:fld>
            <a:endParaRPr lang="ar-SA"/>
          </a:p>
        </p:txBody>
      </p:sp>
      <p:sp>
        <p:nvSpPr>
          <p:cNvPr id="10" name="مستطيل 9"/>
          <p:cNvSpPr/>
          <p:nvPr/>
        </p:nvSpPr>
        <p:spPr>
          <a:xfrm>
            <a:off x="2519772" y="2148833"/>
            <a:ext cx="2190600" cy="461665"/>
          </a:xfrm>
          <a:prstGeom prst="rect">
            <a:avLst/>
          </a:prstGeom>
        </p:spPr>
        <p:txBody>
          <a:bodyPr wrap="none">
            <a:spAutoFit/>
          </a:bodyPr>
          <a:lstStyle/>
          <a:p>
            <a:pPr algn="l" rtl="0"/>
            <a:r>
              <a:rPr lang="en-US" sz="2400" b="1" dirty="0">
                <a:solidFill>
                  <a:srgbClr val="0070C0"/>
                </a:solidFill>
                <a:latin typeface="Times New Roman" pitchFamily="18" charset="0"/>
                <a:cs typeface="Times New Roman" pitchFamily="18" charset="0"/>
              </a:rPr>
              <a:t>(0)°C=T-273.15</a:t>
            </a:r>
            <a:endParaRPr lang="ar-SA" sz="2400" dirty="0">
              <a:solidFill>
                <a:srgbClr val="0070C0"/>
              </a:solidFill>
            </a:endParaRPr>
          </a:p>
        </p:txBody>
      </p:sp>
    </p:spTree>
    <p:custDataLst>
      <p:tags r:id="rId1"/>
    </p:custDataLst>
    <p:extLst>
      <p:ext uri="{BB962C8B-B14F-4D97-AF65-F5344CB8AC3E}">
        <p14:creationId xmlns:p14="http://schemas.microsoft.com/office/powerpoint/2010/main" val="12767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1+#ppt_w/2"/>
                                          </p:val>
                                        </p:tav>
                                        <p:tav tm="100000">
                                          <p:val>
                                            <p:strVal val="#ppt_x"/>
                                          </p:val>
                                        </p:tav>
                                      </p:tavLst>
                                    </p:anim>
                                    <p:anim calcmode="lin" valueType="num">
                                      <p:cBhvr additive="base">
                                        <p:cTn id="8"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8</a:t>
            </a:fld>
            <a:endParaRPr lang="ar-SA"/>
          </a:p>
        </p:txBody>
      </p:sp>
      <p:sp>
        <p:nvSpPr>
          <p:cNvPr id="4" name="مستطيل 3"/>
          <p:cNvSpPr/>
          <p:nvPr/>
        </p:nvSpPr>
        <p:spPr>
          <a:xfrm>
            <a:off x="245757" y="116632"/>
            <a:ext cx="3734548" cy="479427"/>
          </a:xfrm>
          <a:prstGeom prst="rect">
            <a:avLst/>
          </a:prstGeom>
        </p:spPr>
        <p:txBody>
          <a:bodyPr wrap="none">
            <a:spAutoFit/>
          </a:bodyPr>
          <a:lstStyle/>
          <a:p>
            <a:pPr algn="l" rtl="0">
              <a:lnSpc>
                <a:spcPts val="3150"/>
              </a:lnSpc>
              <a:spcAft>
                <a:spcPts val="1125"/>
              </a:spcAft>
            </a:pPr>
            <a:r>
              <a:rPr lang="en-US" sz="24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What is thermoregulation?</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245756" y="676329"/>
            <a:ext cx="8646723" cy="830997"/>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ea typeface="Times New Roman" panose="02020603050405020304" pitchFamily="18" charset="0"/>
              </a:rPr>
              <a:t>Thermoregulation</a:t>
            </a:r>
            <a:r>
              <a:rPr lang="en-US" sz="2400" b="1" dirty="0">
                <a:latin typeface="Times New Roman" panose="02020603050405020304" pitchFamily="18" charset="0"/>
                <a:ea typeface="Times New Roman" panose="02020603050405020304" pitchFamily="18" charset="0"/>
              </a:rPr>
              <a:t> is a process that allows your body to maintain its core internal temperature. </a:t>
            </a:r>
            <a:endParaRPr lang="ar-SA" sz="2400" dirty="0"/>
          </a:p>
        </p:txBody>
      </p:sp>
      <p:sp>
        <p:nvSpPr>
          <p:cNvPr id="6" name="مستطيل 5"/>
          <p:cNvSpPr/>
          <p:nvPr/>
        </p:nvSpPr>
        <p:spPr>
          <a:xfrm>
            <a:off x="262894" y="1429221"/>
            <a:ext cx="8892479"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average person has a baseline temperature between 98°F (37°C) and 100°F (37.8°C). Your body has some flexibility with temperature. </a:t>
            </a:r>
            <a:endParaRPr lang="ar-SA" sz="2400" b="1" dirty="0">
              <a:latin typeface="Times New Roman" panose="02020603050405020304" pitchFamily="18" charset="0"/>
              <a:cs typeface="Times New Roman" panose="02020603050405020304" pitchFamily="18" charset="0"/>
            </a:endParaRPr>
          </a:p>
        </p:txBody>
      </p:sp>
      <p:sp>
        <p:nvSpPr>
          <p:cNvPr id="7" name="مستطيل 6"/>
          <p:cNvSpPr/>
          <p:nvPr/>
        </p:nvSpPr>
        <p:spPr>
          <a:xfrm>
            <a:off x="304800" y="2736249"/>
            <a:ext cx="8435279" cy="830997"/>
          </a:xfrm>
          <a:prstGeom prst="rect">
            <a:avLst/>
          </a:prstGeom>
        </p:spPr>
        <p:txBody>
          <a:bodyPr wrap="square">
            <a:spAutoFit/>
          </a:bodyPr>
          <a:lstStyle/>
          <a:p>
            <a:pPr algn="l" rtl="0"/>
            <a:r>
              <a:rPr lang="en-US" sz="2400" b="1" dirty="0">
                <a:latin typeface="Times New Roman" panose="02020603050405020304" pitchFamily="18" charset="0"/>
                <a:ea typeface="Times New Roman" panose="02020603050405020304" pitchFamily="18" charset="0"/>
              </a:rPr>
              <a:t>However, if you get to the extremes of body temperature, it can affect your body’s ability to function. </a:t>
            </a:r>
            <a:endParaRPr lang="ar-SA" sz="2400" dirty="0"/>
          </a:p>
        </p:txBody>
      </p:sp>
      <p:sp>
        <p:nvSpPr>
          <p:cNvPr id="8" name="مستطيل 7"/>
          <p:cNvSpPr/>
          <p:nvPr/>
        </p:nvSpPr>
        <p:spPr>
          <a:xfrm>
            <a:off x="304800" y="4024101"/>
            <a:ext cx="8731696"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If your body temperature falls to 95°F (35°C) or lower, you have “</a:t>
            </a:r>
            <a:r>
              <a:rPr lang="en-US" sz="2400" b="1" dirty="0">
                <a:solidFill>
                  <a:srgbClr val="C00000"/>
                </a:solidFill>
                <a:latin typeface="Times New Roman" panose="02020603050405020304" pitchFamily="18" charset="0"/>
                <a:cs typeface="Times New Roman" panose="02020603050405020304" pitchFamily="18" charset="0"/>
              </a:rPr>
              <a:t>hypothermia</a:t>
            </a:r>
            <a:r>
              <a:rPr lang="en-US" sz="2400" b="1" dirty="0">
                <a:latin typeface="Times New Roman" panose="02020603050405020304" pitchFamily="18" charset="0"/>
                <a:cs typeface="Times New Roman" panose="02020603050405020304" pitchFamily="18" charset="0"/>
              </a:rPr>
              <a:t>.” This condition can potentially lead to cardiac arrest, brain damage, or even death</a:t>
            </a:r>
            <a:endParaRPr lang="ar-SA" sz="2400" b="1" dirty="0">
              <a:latin typeface="Times New Roman" panose="02020603050405020304" pitchFamily="18" charset="0"/>
              <a:cs typeface="Times New Roman" panose="02020603050405020304" pitchFamily="18" charset="0"/>
            </a:endParaRPr>
          </a:p>
        </p:txBody>
      </p:sp>
      <p:sp>
        <p:nvSpPr>
          <p:cNvPr id="9" name="مستطيل 8"/>
          <p:cNvSpPr/>
          <p:nvPr/>
        </p:nvSpPr>
        <p:spPr>
          <a:xfrm>
            <a:off x="274522" y="3562436"/>
            <a:ext cx="1980863"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For example, </a:t>
            </a:r>
            <a:endParaRPr lang="ar-SA" sz="2400" b="1" dirty="0">
              <a:solidFill>
                <a:srgbClr val="C00000"/>
              </a:solidFill>
              <a:latin typeface="Times New Roman" panose="02020603050405020304" pitchFamily="18" charset="0"/>
              <a:cs typeface="Times New Roman" panose="02020603050405020304" pitchFamily="18" charset="0"/>
            </a:endParaRPr>
          </a:p>
        </p:txBody>
      </p:sp>
      <p:sp>
        <p:nvSpPr>
          <p:cNvPr id="10" name="مستطيل 9"/>
          <p:cNvSpPr/>
          <p:nvPr/>
        </p:nvSpPr>
        <p:spPr>
          <a:xfrm>
            <a:off x="304800" y="5378638"/>
            <a:ext cx="8003232" cy="605294"/>
          </a:xfrm>
          <a:prstGeom prst="rect">
            <a:avLst/>
          </a:prstGeom>
        </p:spPr>
        <p:txBody>
          <a:bodyPr wrap="square">
            <a:spAutoFit/>
          </a:bodyPr>
          <a:lstStyle/>
          <a:p>
            <a:pPr algn="l" rtl="0">
              <a:lnSpc>
                <a:spcPts val="195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If your body temperature rises as high as 107.6°F (42 °C), you can suffer brain damage or even death.</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49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9</a:t>
            </a:fld>
            <a:endParaRPr lang="ar-SA"/>
          </a:p>
        </p:txBody>
      </p:sp>
      <p:sp>
        <p:nvSpPr>
          <p:cNvPr id="4" name="مستطيل 3"/>
          <p:cNvSpPr/>
          <p:nvPr/>
        </p:nvSpPr>
        <p:spPr>
          <a:xfrm>
            <a:off x="304800" y="260648"/>
            <a:ext cx="8155632" cy="830997"/>
          </a:xfrm>
          <a:prstGeom prst="rect">
            <a:avLst/>
          </a:prstGeom>
        </p:spPr>
        <p:txBody>
          <a:bodyPr wrap="square">
            <a:spAutoFit/>
          </a:bodyPr>
          <a:lstStyle/>
          <a:p>
            <a:pPr algn="l" rtl="0">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Many factors can affect your body’s temperature, such as spending time in cold or hot weather conditions.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477474" y="1196382"/>
            <a:ext cx="7982957" cy="1569660"/>
          </a:xfrm>
          <a:prstGeom prst="rect">
            <a:avLst/>
          </a:prstGeom>
        </p:spPr>
        <p:txBody>
          <a:bodyPr wrap="square">
            <a:spAutoFit/>
          </a:bodyPr>
          <a:lstStyle/>
          <a:p>
            <a:pPr algn="l" rtl="0">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Factors that can raise your internal temperature include: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fever</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exercise</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digestion</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مستطيل 5"/>
          <p:cNvSpPr/>
          <p:nvPr/>
        </p:nvSpPr>
        <p:spPr>
          <a:xfrm>
            <a:off x="457199" y="2765167"/>
            <a:ext cx="8003231" cy="1938992"/>
          </a:xfrm>
          <a:prstGeom prst="rect">
            <a:avLst/>
          </a:prstGeom>
        </p:spPr>
        <p:txBody>
          <a:bodyPr wrap="square">
            <a:spAutoFit/>
          </a:bodyPr>
          <a:lstStyle/>
          <a:p>
            <a:pPr algn="l" rtl="0">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Factors that can lower your internal temperature include: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Drug  use</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Alcohol  use</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Metabolic conditions, such as an under-functioning thyroid gland</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مستطيل 6"/>
          <p:cNvSpPr/>
          <p:nvPr/>
        </p:nvSpPr>
        <p:spPr>
          <a:xfrm>
            <a:off x="457199" y="4941168"/>
            <a:ext cx="3610745"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Your </a:t>
            </a:r>
            <a:r>
              <a:rPr lang="en-US" sz="2400" b="1" dirty="0">
                <a:solidFill>
                  <a:srgbClr val="C00000"/>
                </a:solidFill>
                <a:latin typeface="Times New Roman" panose="02020603050405020304" pitchFamily="18" charset="0"/>
                <a:cs typeface="Times New Roman" panose="02020603050405020304" pitchFamily="18" charset="0"/>
              </a:rPr>
              <a:t>hypothalamus</a:t>
            </a:r>
            <a:r>
              <a:rPr lang="en-US" sz="2400" b="1" dirty="0">
                <a:latin typeface="Times New Roman" panose="02020603050405020304" pitchFamily="18" charset="0"/>
                <a:cs typeface="Times New Roman" panose="02020603050405020304" pitchFamily="18" charset="0"/>
              </a:rPr>
              <a:t> is a section of your brain that controls thermoregulation.  </a:t>
            </a:r>
            <a:endParaRPr lang="ar-SA" sz="2400" b="1" dirty="0">
              <a:latin typeface="Times New Roman" panose="02020603050405020304" pitchFamily="18" charset="0"/>
              <a:cs typeface="Times New Roman" panose="02020603050405020304" pitchFamily="18" charset="0"/>
            </a:endParaRPr>
          </a:p>
        </p:txBody>
      </p:sp>
      <p:pic>
        <p:nvPicPr>
          <p:cNvPr id="1026" name="Picture 2" descr="علم الأحياء su Twitter: &amp;quot;الهيبوثلامسHypothalamus-منطقة تحت المهاد وظيفته  تنظيم درجة حرارة الجسم المحافظة على الإتزان الداخلي للجسم #احياء_101  http://t.co/WAs0ju9iR4&amp;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l="13619"/>
          <a:stretch/>
        </p:blipFill>
        <p:spPr bwMode="auto">
          <a:xfrm>
            <a:off x="4067944" y="4362977"/>
            <a:ext cx="4936676" cy="234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5|33.8|8.4"/>
</p:tagLst>
</file>

<file path=ppt/tags/tag10.xml><?xml version="1.0" encoding="utf-8"?>
<p:tagLst xmlns:a="http://schemas.openxmlformats.org/drawingml/2006/main" xmlns:r="http://schemas.openxmlformats.org/officeDocument/2006/relationships" xmlns:p="http://schemas.openxmlformats.org/presentationml/2006/main">
  <p:tag name="TIMING" val="|13.1|2.8|2.1|163.4"/>
</p:tagLst>
</file>

<file path=ppt/tags/tag11.xml><?xml version="1.0" encoding="utf-8"?>
<p:tagLst xmlns:a="http://schemas.openxmlformats.org/drawingml/2006/main" xmlns:r="http://schemas.openxmlformats.org/officeDocument/2006/relationships" xmlns:p="http://schemas.openxmlformats.org/presentationml/2006/main">
  <p:tag name="TIMING" val="|2|13|39.6"/>
</p:tagLst>
</file>

<file path=ppt/tags/tag12.xml><?xml version="1.0" encoding="utf-8"?>
<p:tagLst xmlns:a="http://schemas.openxmlformats.org/drawingml/2006/main" xmlns:r="http://schemas.openxmlformats.org/officeDocument/2006/relationships" xmlns:p="http://schemas.openxmlformats.org/presentationml/2006/main">
  <p:tag name="TIMING" val="|2.8|10.2|77|15.8"/>
</p:tagLst>
</file>

<file path=ppt/tags/tag13.xml><?xml version="1.0" encoding="utf-8"?>
<p:tagLst xmlns:a="http://schemas.openxmlformats.org/drawingml/2006/main" xmlns:r="http://schemas.openxmlformats.org/officeDocument/2006/relationships" xmlns:p="http://schemas.openxmlformats.org/presentationml/2006/main">
  <p:tag name="TIMING" val="|3|26.8"/>
</p:tagLst>
</file>

<file path=ppt/tags/tag14.xml><?xml version="1.0" encoding="utf-8"?>
<p:tagLst xmlns:a="http://schemas.openxmlformats.org/drawingml/2006/main" xmlns:r="http://schemas.openxmlformats.org/officeDocument/2006/relationships" xmlns:p="http://schemas.openxmlformats.org/presentationml/2006/main">
  <p:tag name="TIMING" val="|37|27.6|33.4"/>
</p:tagLst>
</file>

<file path=ppt/tags/tag15.xml><?xml version="1.0" encoding="utf-8"?>
<p:tagLst xmlns:a="http://schemas.openxmlformats.org/drawingml/2006/main" xmlns:r="http://schemas.openxmlformats.org/officeDocument/2006/relationships" xmlns:p="http://schemas.openxmlformats.org/presentationml/2006/main">
  <p:tag name="TIMING" val="|1.4|45.8|32.6"/>
</p:tagLst>
</file>

<file path=ppt/tags/tag16.xml><?xml version="1.0" encoding="utf-8"?>
<p:tagLst xmlns:a="http://schemas.openxmlformats.org/drawingml/2006/main" xmlns:r="http://schemas.openxmlformats.org/officeDocument/2006/relationships" xmlns:p="http://schemas.openxmlformats.org/presentationml/2006/main">
  <p:tag name="TIMING" val="|3|82.7"/>
</p:tagLst>
</file>

<file path=ppt/tags/tag17.xml><?xml version="1.0" encoding="utf-8"?>
<p:tagLst xmlns:a="http://schemas.openxmlformats.org/drawingml/2006/main" xmlns:r="http://schemas.openxmlformats.org/officeDocument/2006/relationships" xmlns:p="http://schemas.openxmlformats.org/presentationml/2006/main">
  <p:tag name="TIMING" val="|66.4"/>
</p:tagLst>
</file>

<file path=ppt/tags/tag18.xml><?xml version="1.0" encoding="utf-8"?>
<p:tagLst xmlns:a="http://schemas.openxmlformats.org/drawingml/2006/main" xmlns:r="http://schemas.openxmlformats.org/officeDocument/2006/relationships" xmlns:p="http://schemas.openxmlformats.org/presentationml/2006/main">
  <p:tag name="TIMING" val="|133.8|5.7|26.4|18.7"/>
</p:tagLst>
</file>

<file path=ppt/tags/tag19.xml><?xml version="1.0" encoding="utf-8"?>
<p:tagLst xmlns:a="http://schemas.openxmlformats.org/drawingml/2006/main" xmlns:r="http://schemas.openxmlformats.org/officeDocument/2006/relationships" xmlns:p="http://schemas.openxmlformats.org/presentationml/2006/main">
  <p:tag name="TIMING" val="|13.8|24.1|24.9|16.3|26.6"/>
</p:tagLst>
</file>

<file path=ppt/tags/tag2.xml><?xml version="1.0" encoding="utf-8"?>
<p:tagLst xmlns:a="http://schemas.openxmlformats.org/drawingml/2006/main" xmlns:r="http://schemas.openxmlformats.org/officeDocument/2006/relationships" xmlns:p="http://schemas.openxmlformats.org/presentationml/2006/main">
  <p:tag name="TIMING" val="|81.3|9.6|6.4|8.7"/>
</p:tagLst>
</file>

<file path=ppt/tags/tag20.xml><?xml version="1.0" encoding="utf-8"?>
<p:tagLst xmlns:a="http://schemas.openxmlformats.org/drawingml/2006/main" xmlns:r="http://schemas.openxmlformats.org/officeDocument/2006/relationships" xmlns:p="http://schemas.openxmlformats.org/presentationml/2006/main">
  <p:tag name="TIMING" val="|39.7"/>
</p:tagLst>
</file>

<file path=ppt/tags/tag21.xml><?xml version="1.0" encoding="utf-8"?>
<p:tagLst xmlns:a="http://schemas.openxmlformats.org/drawingml/2006/main" xmlns:r="http://schemas.openxmlformats.org/officeDocument/2006/relationships" xmlns:p="http://schemas.openxmlformats.org/presentationml/2006/main">
  <p:tag name="TIMING" val="|26.1|21.4|32"/>
</p:tagLst>
</file>

<file path=ppt/tags/tag22.xml><?xml version="1.0" encoding="utf-8"?>
<p:tagLst xmlns:a="http://schemas.openxmlformats.org/drawingml/2006/main" xmlns:r="http://schemas.openxmlformats.org/officeDocument/2006/relationships" xmlns:p="http://schemas.openxmlformats.org/presentationml/2006/main">
  <p:tag name="TIMING" val="|18.9|15.3"/>
</p:tagLst>
</file>

<file path=ppt/tags/tag23.xml><?xml version="1.0" encoding="utf-8"?>
<p:tagLst xmlns:a="http://schemas.openxmlformats.org/drawingml/2006/main" xmlns:r="http://schemas.openxmlformats.org/officeDocument/2006/relationships" xmlns:p="http://schemas.openxmlformats.org/presentationml/2006/main">
  <p:tag name="TIMING" val="|29|32.5|37|41.1"/>
</p:tagLst>
</file>

<file path=ppt/tags/tag24.xml><?xml version="1.0" encoding="utf-8"?>
<p:tagLst xmlns:a="http://schemas.openxmlformats.org/drawingml/2006/main" xmlns:r="http://schemas.openxmlformats.org/officeDocument/2006/relationships" xmlns:p="http://schemas.openxmlformats.org/presentationml/2006/main">
  <p:tag name="TIMING" val="|0.6|35.6"/>
</p:tagLst>
</file>

<file path=ppt/tags/tag25.xml><?xml version="1.0" encoding="utf-8"?>
<p:tagLst xmlns:a="http://schemas.openxmlformats.org/drawingml/2006/main" xmlns:r="http://schemas.openxmlformats.org/officeDocument/2006/relationships" xmlns:p="http://schemas.openxmlformats.org/presentationml/2006/main">
  <p:tag name="TIMING" val="|12.8|10.4|32.2"/>
</p:tagLst>
</file>

<file path=ppt/tags/tag26.xml><?xml version="1.0" encoding="utf-8"?>
<p:tagLst xmlns:a="http://schemas.openxmlformats.org/drawingml/2006/main" xmlns:r="http://schemas.openxmlformats.org/officeDocument/2006/relationships" xmlns:p="http://schemas.openxmlformats.org/presentationml/2006/main">
  <p:tag name="TIMING" val="|3.8|7.9|10.9|12.6"/>
</p:tagLst>
</file>

<file path=ppt/tags/tag27.xml><?xml version="1.0" encoding="utf-8"?>
<p:tagLst xmlns:a="http://schemas.openxmlformats.org/drawingml/2006/main" xmlns:r="http://schemas.openxmlformats.org/officeDocument/2006/relationships" xmlns:p="http://schemas.openxmlformats.org/presentationml/2006/main">
  <p:tag name="TIMING" val="|7|28.2|23.4|24.2|26.3"/>
</p:tagLst>
</file>

<file path=ppt/tags/tag28.xml><?xml version="1.0" encoding="utf-8"?>
<p:tagLst xmlns:a="http://schemas.openxmlformats.org/drawingml/2006/main" xmlns:r="http://schemas.openxmlformats.org/officeDocument/2006/relationships" xmlns:p="http://schemas.openxmlformats.org/presentationml/2006/main">
  <p:tag name="TIMING" val="|17.8|13|49.5|67.4|35.3"/>
</p:tagLst>
</file>

<file path=ppt/tags/tag29.xml><?xml version="1.0" encoding="utf-8"?>
<p:tagLst xmlns:a="http://schemas.openxmlformats.org/drawingml/2006/main" xmlns:r="http://schemas.openxmlformats.org/officeDocument/2006/relationships" xmlns:p="http://schemas.openxmlformats.org/presentationml/2006/main">
  <p:tag name="TIMING" val="|27.6"/>
</p:tagLst>
</file>

<file path=ppt/tags/tag3.xml><?xml version="1.0" encoding="utf-8"?>
<p:tagLst xmlns:a="http://schemas.openxmlformats.org/drawingml/2006/main" xmlns:r="http://schemas.openxmlformats.org/officeDocument/2006/relationships" xmlns:p="http://schemas.openxmlformats.org/presentationml/2006/main">
  <p:tag name="TIMING" val="|24.2|1.6|46.6"/>
</p:tagLst>
</file>

<file path=ppt/tags/tag30.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1.4|51.7"/>
</p:tagLst>
</file>

<file path=ppt/tags/tag5.xml><?xml version="1.0" encoding="utf-8"?>
<p:tagLst xmlns:a="http://schemas.openxmlformats.org/drawingml/2006/main" xmlns:r="http://schemas.openxmlformats.org/officeDocument/2006/relationships" xmlns:p="http://schemas.openxmlformats.org/presentationml/2006/main">
  <p:tag name="TIMING" val="|41.3|27.6"/>
</p:tagLst>
</file>

<file path=ppt/tags/tag6.xml><?xml version="1.0" encoding="utf-8"?>
<p:tagLst xmlns:a="http://schemas.openxmlformats.org/drawingml/2006/main" xmlns:r="http://schemas.openxmlformats.org/officeDocument/2006/relationships" xmlns:p="http://schemas.openxmlformats.org/presentationml/2006/main">
  <p:tag name="TIMING" val="|9.9|7.1|3.9|15.9"/>
</p:tagLst>
</file>

<file path=ppt/tags/tag7.xml><?xml version="1.0" encoding="utf-8"?>
<p:tagLst xmlns:a="http://schemas.openxmlformats.org/drawingml/2006/main" xmlns:r="http://schemas.openxmlformats.org/officeDocument/2006/relationships" xmlns:p="http://schemas.openxmlformats.org/presentationml/2006/main">
  <p:tag name="TIMING" val="|4.4|20.5|65.9|6.4"/>
</p:tagLst>
</file>

<file path=ppt/tags/tag8.xml><?xml version="1.0" encoding="utf-8"?>
<p:tagLst xmlns:a="http://schemas.openxmlformats.org/drawingml/2006/main" xmlns:r="http://schemas.openxmlformats.org/officeDocument/2006/relationships" xmlns:p="http://schemas.openxmlformats.org/presentationml/2006/main">
  <p:tag name="TIMING" val="|79.2"/>
</p:tagLst>
</file>

<file path=ppt/tags/tag9.xml><?xml version="1.0" encoding="utf-8"?>
<p:tagLst xmlns:a="http://schemas.openxmlformats.org/drawingml/2006/main" xmlns:r="http://schemas.openxmlformats.org/officeDocument/2006/relationships" xmlns:p="http://schemas.openxmlformats.org/presentationml/2006/main">
  <p:tag name="TIMING" val="|24.1|28"/>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TotalTime>
  <Words>2990</Words>
  <Application>Microsoft Office PowerPoint</Application>
  <PresentationFormat>عرض على الشاشة (4:3)</PresentationFormat>
  <Paragraphs>290</Paragraphs>
  <Slides>44</Slides>
  <Notes>2</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44</vt:i4>
      </vt:variant>
    </vt:vector>
  </HeadingPairs>
  <TitlesOfParts>
    <vt:vector size="54" baseType="lpstr">
      <vt:lpstr>Arial</vt:lpstr>
      <vt:lpstr>Arial Black</vt:lpstr>
      <vt:lpstr>Arial Narrow</vt:lpstr>
      <vt:lpstr>Brush Script MT</vt:lpstr>
      <vt:lpstr>Calibri</vt:lpstr>
      <vt:lpstr>Cambria Math</vt:lpstr>
      <vt:lpstr>Symbol</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ahmed ali</cp:lastModifiedBy>
  <cp:revision>119</cp:revision>
  <dcterms:created xsi:type="dcterms:W3CDTF">2020-01-14T21:04:08Z</dcterms:created>
  <dcterms:modified xsi:type="dcterms:W3CDTF">2022-01-15T05:57:21Z</dcterms:modified>
</cp:coreProperties>
</file>